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4"/>
  </p:sldMasterIdLst>
  <p:notesMasterIdLst>
    <p:notesMasterId r:id="rId58"/>
  </p:notesMasterIdLst>
  <p:handoutMasterIdLst>
    <p:handoutMasterId r:id="rId59"/>
  </p:handoutMasterIdLst>
  <p:sldIdLst>
    <p:sldId id="256" r:id="rId5"/>
    <p:sldId id="257" r:id="rId6"/>
    <p:sldId id="450" r:id="rId7"/>
    <p:sldId id="451" r:id="rId8"/>
    <p:sldId id="452" r:id="rId9"/>
    <p:sldId id="453" r:id="rId10"/>
    <p:sldId id="454" r:id="rId11"/>
    <p:sldId id="455" r:id="rId12"/>
    <p:sldId id="456" r:id="rId13"/>
    <p:sldId id="457" r:id="rId14"/>
    <p:sldId id="458" r:id="rId15"/>
    <p:sldId id="459" r:id="rId16"/>
    <p:sldId id="460" r:id="rId17"/>
    <p:sldId id="461" r:id="rId18"/>
    <p:sldId id="462" r:id="rId19"/>
    <p:sldId id="463" r:id="rId20"/>
    <p:sldId id="464" r:id="rId21"/>
    <p:sldId id="465" r:id="rId22"/>
    <p:sldId id="466" r:id="rId23"/>
    <p:sldId id="467" r:id="rId24"/>
    <p:sldId id="468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35" r:id="rId46"/>
    <p:sldId id="349" r:id="rId47"/>
    <p:sldId id="350" r:id="rId48"/>
    <p:sldId id="351" r:id="rId49"/>
    <p:sldId id="352" r:id="rId50"/>
    <p:sldId id="353" r:id="rId51"/>
    <p:sldId id="354" r:id="rId52"/>
    <p:sldId id="355" r:id="rId53"/>
    <p:sldId id="356" r:id="rId54"/>
    <p:sldId id="357" r:id="rId55"/>
    <p:sldId id="358" r:id="rId56"/>
    <p:sldId id="328" r:id="rId57"/>
  </p:sldIdLst>
  <p:sldSz cx="9144000" cy="5143500" type="screen16x9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xuan" initials="Z" lastIdx="3" clrIdx="0">
    <p:extLst>
      <p:ext uri="{19B8F6BF-5375-455C-9EA6-DF929625EA0E}">
        <p15:presenceInfo xmlns:p15="http://schemas.microsoft.com/office/powerpoint/2012/main" userId="Zixuan" providerId="None"/>
      </p:ext>
    </p:extLst>
  </p:cmAuthor>
  <p:cmAuthor id="2" name="Gu, Jiaqi" initials="GJ" lastIdx="1" clrIdx="1">
    <p:extLst>
      <p:ext uri="{19B8F6BF-5375-455C-9EA6-DF929625EA0E}">
        <p15:presenceInfo xmlns:p15="http://schemas.microsoft.com/office/powerpoint/2012/main" userId="Gu, Jiaq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5042"/>
    <a:srgbClr val="FFA40B"/>
    <a:srgbClr val="FF9300"/>
    <a:srgbClr val="FFBB48"/>
    <a:srgbClr val="FFFF2D"/>
    <a:srgbClr val="4BFA4E"/>
    <a:srgbClr val="FFFF00"/>
    <a:srgbClr val="0BF90E"/>
    <a:srgbClr val="02FF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24" autoAdjust="0"/>
    <p:restoredTop sz="65306" autoAdjust="0"/>
  </p:normalViewPr>
  <p:slideViewPr>
    <p:cSldViewPr snapToGrid="0">
      <p:cViewPr varScale="1">
        <p:scale>
          <a:sx n="108" d="100"/>
          <a:sy n="108" d="100"/>
        </p:scale>
        <p:origin x="1544" y="19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87" d="100"/>
        <a:sy n="87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51F87A-9FAF-4150-9CE7-58DEA09F6C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27C25C-4C5D-4228-AA6B-87054C08EC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B5BAF-99EB-4FC6-A586-C481E8B4891C}" type="datetimeFigureOut">
              <a:rPr lang="en-US" smtClean="0"/>
              <a:t>3/11/24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C32A76-0870-49AA-ACAD-A33B38FF7E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BD9D1-B1FC-46D3-82DF-9338CFFC2A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9EC1D-574C-4655-A885-29E161363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03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>
            <a:lvl1pPr algn="l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0036" y="0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>
            <a:lvl1pPr algn="r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0338" y="779463"/>
            <a:ext cx="6935787" cy="3902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6364" y="4943176"/>
            <a:ext cx="5804335" cy="468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882798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929" tIns="50465" rIns="100929" bIns="50465" numCol="1" anchor="b" anchorCtr="0" compatLnSpc="1">
            <a:prstTxWarp prst="textNoShape">
              <a:avLst/>
            </a:prstTxWarp>
          </a:bodyPr>
          <a:lstStyle>
            <a:lvl1pPr algn="l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0036" y="9882798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929" tIns="50465" rIns="100929" bIns="50465" numCol="1" anchor="b" anchorCtr="0" compatLnSpc="1">
            <a:prstTxWarp prst="textNoShape">
              <a:avLst/>
            </a:prstTxWarp>
          </a:bodyPr>
          <a:lstStyle>
            <a:lvl1pPr algn="r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fld id="{854CD089-52E0-0F4C-BAA1-402AF4B2A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219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43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D3EF7A-CC34-484E-B5F8-3FB759D91166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8064B6-A95D-4FE8-B13F-B4D2553EDF4D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C1A4A7-B794-4126-BC9D-1357835799D2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52FBBA-F5C3-4647-9F03-BD53D5FEA5E4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966EDA-6F28-46EC-AEEC-4328674B0C8D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C0C40D-668F-4830-B635-F400BED99869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6C42C9-5E4F-4D1F-9903-0464628A324F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578932-6FDC-4843-9923-15735F333D38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A976E7-5A33-461B-B0D0-98E70698C69F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FB2773-B455-4460-809E-66745284B2EF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342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73219B-0D37-46D9-BEA2-A3192F52ED17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92E48B-8039-41E6-AA97-9ACE0D31215E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F849E5-717F-47E2-BC2C-7E6A30A8080D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7A4E0D-3455-4657-8198-7AA2C878D12C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623740-C153-420E-82BD-EC682F59FFBF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B97401-58F9-4623-B40E-FF410433F8B6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E471D7-5BA7-4651-AC81-7E1AC9D3C403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1642B5-1FB8-4B8B-A221-EEDB270FB24E}" type="slidenum">
              <a:rPr lang="en-CA" smtClean="0"/>
              <a:pPr>
                <a:defRPr/>
              </a:pPr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FC4F8E-BEE3-44C9-99B9-85AF60EA9890}" type="slidenum">
              <a:rPr lang="en-CA" smtClean="0"/>
              <a:pPr>
                <a:defRPr/>
              </a:pPr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E2AB3C-BED8-4FCC-8991-7D923F49B895}" type="slidenum">
              <a:rPr lang="en-CA" smtClean="0"/>
              <a:pPr>
                <a:defRPr/>
              </a:pPr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C3B692-65D7-458A-A08B-E45CD8031430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EE39B6-5CEA-4785-B2D5-7AA18DF9E615}" type="slidenum">
              <a:rPr lang="en-CA" smtClean="0"/>
              <a:pPr>
                <a:defRPr/>
              </a:pPr>
              <a:t>34</a:t>
            </a:fld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D8236B-4A57-464E-9BF8-3771911AA036}" type="slidenum">
              <a:rPr lang="en-CA" smtClean="0"/>
              <a:pPr>
                <a:defRPr/>
              </a:pPr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8E9B9A-9F6B-4AE3-8D75-BE8E72E2AABF}" type="slidenum">
              <a:rPr lang="en-CA" smtClean="0"/>
              <a:pPr>
                <a:defRPr/>
              </a:pPr>
              <a:t>36</a:t>
            </a:fld>
            <a:endParaRPr lang="en-C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66D766-669B-456E-B931-3836C4D84B41}" type="slidenum">
              <a:rPr lang="en-CA" smtClean="0"/>
              <a:pPr>
                <a:defRPr/>
              </a:pPr>
              <a:t>37</a:t>
            </a:fld>
            <a:endParaRPr lang="en-C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D9D3B6-1F88-472F-A0F2-B81E61ECFCDA}" type="slidenum">
              <a:rPr lang="en-CA" smtClean="0"/>
              <a:pPr>
                <a:defRPr/>
              </a:pPr>
              <a:t>38</a:t>
            </a:fld>
            <a:endParaRPr lang="en-C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AA4234-9DDF-421A-8F48-2F9692B358D7}" type="slidenum">
              <a:rPr lang="en-CA" smtClean="0"/>
              <a:pPr>
                <a:defRPr/>
              </a:pPr>
              <a:t>39</a:t>
            </a:fld>
            <a:endParaRPr lang="en-C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DB296F-9D3B-4A1F-BF51-E91CE29E3622}" type="slidenum">
              <a:rPr lang="en-CA" smtClean="0"/>
              <a:pPr>
                <a:defRPr/>
              </a:pPr>
              <a:t>40</a:t>
            </a:fld>
            <a:endParaRPr lang="en-C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0E4D4A-2297-43B0-B415-F17C0AA010A0}" type="slidenum">
              <a:rPr lang="en-CA" smtClean="0"/>
              <a:pPr>
                <a:defRPr/>
              </a:pPr>
              <a:t>41</a:t>
            </a:fld>
            <a:endParaRPr lang="en-CA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0E4D4A-2297-43B0-B415-F17C0AA010A0}" type="slidenum">
              <a:rPr lang="en-CA" smtClean="0"/>
              <a:pPr>
                <a:defRPr/>
              </a:pPr>
              <a:t>42</a:t>
            </a:fld>
            <a:endParaRPr lang="en-CA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E0423A-E321-4C91-81CC-10F6FFA13F1A}" type="slidenum">
              <a:rPr lang="en-CA" smtClean="0"/>
              <a:pPr>
                <a:defRPr/>
              </a:pPr>
              <a:t>53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4EC994-8EA3-425F-A02F-136782D045E8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B508E5-C5E0-4D82-82E5-EACBD59A2038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4A8F08-59F3-4C0B-8ABA-CF89AEBA2DD5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3466B0-BBD5-4FB7-84FB-821B4EA059C2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CE3867-E981-4C29-B82A-04B73B501969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E32F3D-5636-458C-8CA5-1F587D864B67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20549"/>
            <a:ext cx="6400800" cy="1314450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122238" algn="ctr">
              <a:buFont typeface="Wingdings" charset="0"/>
              <a:buNone/>
              <a:defRPr sz="2400"/>
            </a:lvl1pPr>
          </a:lstStyle>
          <a:p>
            <a:pPr lvl="0"/>
            <a:r>
              <a:rPr lang="en-US" altLang="zh-CN" noProof="0"/>
              <a:t>Click to edit Master subtitle style</a:t>
            </a:r>
            <a:endParaRPr lang="en-US" noProof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52500" y="1425179"/>
            <a:ext cx="7239000" cy="1102519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pPr lvl="0"/>
            <a:r>
              <a:rPr lang="en-US" altLang="zh-CN" noProof="0" dirty="0"/>
              <a:t>Click to edit Master title style</a:t>
            </a:r>
            <a:endParaRPr lang="en-US" noProof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610350" y="4797028"/>
            <a:ext cx="2133600" cy="271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DC3A9-F18E-429D-971F-313D1A202D03}" type="datetime1">
              <a:rPr lang="en-US" smtClean="0"/>
              <a:t>3/11/24</a:t>
            </a:fld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404813" y="4800600"/>
            <a:ext cx="2667000" cy="271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81413" y="4800600"/>
            <a:ext cx="2133600" cy="271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6251F-0725-CD40-9953-E44E36B73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E52AE-9B5B-43B7-BAB7-7F57AD6E0C1C}" type="datetime1">
              <a:rPr lang="en-US" smtClean="0"/>
              <a:t>3/11/24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9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6" y="76200"/>
            <a:ext cx="2093913" cy="4629150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1" y="76200"/>
            <a:ext cx="6130925" cy="4629150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7198C-E185-453A-860C-BD9EDD7A3E66}" type="datetime1">
              <a:rPr lang="en-US" smtClean="0"/>
              <a:t>3/11/24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69" y="76201"/>
            <a:ext cx="8904157" cy="536972"/>
          </a:xfr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96875" indent="-274638">
              <a:buClr>
                <a:srgbClr val="79217E"/>
              </a:buClr>
              <a:buFont typeface="Arial" panose="020B0604020202020204" pitchFamily="34" charset="0"/>
              <a:buChar char="•"/>
              <a:defRPr>
                <a:latin typeface="Helvetica Neue"/>
              </a:defRPr>
            </a:lvl1pPr>
            <a:lvl2pPr marL="915988" indent="-342900">
              <a:buClr>
                <a:srgbClr val="79217E"/>
              </a:buClr>
              <a:buFont typeface="Courier New" panose="02070309020205020404" pitchFamily="49" charset="0"/>
              <a:buChar char="o"/>
              <a:defRPr>
                <a:latin typeface="Helvetica Neue"/>
              </a:defRPr>
            </a:lvl2pPr>
            <a:lvl3pPr marL="1036637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3pPr>
            <a:lvl4pPr marL="1431925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4pPr>
            <a:lvl5pPr marL="1828800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5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13438-0E19-4448-BB30-08FC56A4EBF3}" type="datetime1">
              <a:rPr lang="en-US" smtClean="0"/>
              <a:t>3/11/24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0CB1B42-14E2-480B-A081-DFED35425C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313" y="4816542"/>
            <a:ext cx="54768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76E2BD7-F5C0-CB49-80DC-EBF80BA288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1987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latin typeface="Helvetica Neue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050D-3D88-4AFE-8C41-DDA353F01E31}" type="datetime1">
              <a:rPr lang="en-US" smtClean="0"/>
              <a:t>3/11/24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1" y="702469"/>
            <a:ext cx="4111625" cy="4002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6" y="702469"/>
            <a:ext cx="4113213" cy="4002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F032B-C2FC-46CF-8FB5-F39890A16CB7}" type="datetime1">
              <a:rPr lang="en-US" smtClean="0"/>
              <a:t>3/11/24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4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857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88DAF-8661-47C8-A754-E535F24A8CD1}" type="datetime1">
              <a:rPr lang="en-US" smtClean="0"/>
              <a:t>3/11/24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9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FC61D-D098-4082-BF7B-C8A56FE0042A}" type="datetime1">
              <a:rPr lang="en-US" smtClean="0"/>
              <a:t>3/11/24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4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368F-ADE9-4676-BB4A-CEC00474D0F7}" type="datetime1">
              <a:rPr lang="en-US" smtClean="0"/>
              <a:t>3/11/24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5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C8CF6-CAFF-460E-995C-CB6FD46A0738}" type="datetime1">
              <a:rPr lang="en-US" smtClean="0"/>
              <a:t>3/11/24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8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B7016-EDA4-4024-8CA0-7B8626144091}" type="datetime1">
              <a:rPr lang="en-US" smtClean="0"/>
              <a:t>3/11/24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702469"/>
            <a:ext cx="8377238" cy="400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62713" y="4814887"/>
            <a:ext cx="21336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Arial" charset="0"/>
              </a:defRPr>
            </a:lvl1pPr>
          </a:lstStyle>
          <a:p>
            <a:pPr>
              <a:defRPr/>
            </a:pPr>
            <a:fld id="{8CFEEB5A-E8DC-4F8B-91D1-39D21E9B4E35}" type="datetime1">
              <a:rPr lang="en-US" smtClean="0"/>
              <a:t>3/11/24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9100" y="4800600"/>
            <a:ext cx="26670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76201"/>
            <a:ext cx="8272463" cy="53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9954064-85CB-4F29-8E02-989E5EAAE42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313" y="4816542"/>
            <a:ext cx="54768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76E2BD7-F5C0-CB49-80DC-EBF80BA288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9pPr>
    </p:titleStyle>
    <p:bodyStyle>
      <a:lvl1pPr marL="396875" indent="-274638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3088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036637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431925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  <a:ea typeface="Arial" charset="0"/>
          <a:cs typeface="+mn-cs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eren.zhu@utexa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6855" y="1251569"/>
            <a:ext cx="9457709" cy="1102519"/>
          </a:xfrm>
        </p:spPr>
        <p:txBody>
          <a:bodyPr/>
          <a:lstStyle/>
          <a:p>
            <a:r>
              <a:rPr lang="en-US" dirty="0">
                <a:latin typeface="Helvetica Neue"/>
              </a:rPr>
              <a:t>Lecture 1</a:t>
            </a:r>
            <a:r>
              <a:rPr lang="en-US" altLang="zh-CN" dirty="0">
                <a:latin typeface="Helvetica Neue"/>
              </a:rPr>
              <a:t>3</a:t>
            </a:r>
            <a:r>
              <a:rPr lang="en-US" dirty="0">
                <a:latin typeface="Helvetica Neue"/>
              </a:rPr>
              <a:t>: </a:t>
            </a:r>
            <a:br>
              <a:rPr lang="en-US" dirty="0">
                <a:latin typeface="Helvetica Neue"/>
              </a:rPr>
            </a:br>
            <a:r>
              <a:rPr lang="en-US" dirty="0">
                <a:latin typeface="Helvetica Neue"/>
              </a:rPr>
              <a:t>Sorting-III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3451" y="3458606"/>
            <a:ext cx="5877098" cy="1102519"/>
          </a:xfrm>
        </p:spPr>
        <p:txBody>
          <a:bodyPr/>
          <a:lstStyle/>
          <a:p>
            <a:pPr>
              <a:defRPr/>
            </a:pPr>
            <a:endParaRPr lang="en-US" altLang="zh-CN" sz="1800" baseline="30000" dirty="0">
              <a:latin typeface="Helvetica Neue"/>
            </a:endParaRPr>
          </a:p>
          <a:p>
            <a:pPr>
              <a:defRPr/>
            </a:pPr>
            <a:r>
              <a:rPr lang="en-US" altLang="zh-CN" sz="1800" dirty="0">
                <a:latin typeface="Helvetica Neue"/>
              </a:rPr>
              <a:t>Keren Zhu</a:t>
            </a:r>
          </a:p>
          <a:p>
            <a:pPr>
              <a:defRPr/>
            </a:pPr>
            <a:r>
              <a:rPr lang="en-US" altLang="zh-CN" sz="1800" dirty="0">
                <a:latin typeface="Helvetica Neue"/>
                <a:hlinkClick r:id="rId3"/>
              </a:rPr>
              <a:t>kerenzhu@cse.cuhk.edu.hk</a:t>
            </a:r>
            <a:endParaRPr lang="en-US" altLang="zh-CN" sz="1800" dirty="0">
              <a:latin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66F791-C60A-473E-AE12-1EFEC5E89161}"/>
              </a:ext>
            </a:extLst>
          </p:cNvPr>
          <p:cNvSpPr txBox="1"/>
          <p:nvPr/>
        </p:nvSpPr>
        <p:spPr>
          <a:xfrm>
            <a:off x="2289748" y="2370758"/>
            <a:ext cx="4579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This approach uses very little memory and allows the entire structure to be kept in main memory at all times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will term each entry in the bit vector a </a:t>
            </a:r>
            <a:r>
              <a:rPr lang="en-US" altLang="en-US" i="1" dirty="0">
                <a:latin typeface="Arial" charset="0"/>
                <a:cs typeface="Arial" charset="0"/>
              </a:rPr>
              <a:t>bucket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fill each bucket as appropriate</a:t>
            </a:r>
            <a:endParaRPr lang="en-US" altLang="en-US" b="1" dirty="0">
              <a:latin typeface="Courier New" pitchFamily="49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73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900" y="1200151"/>
            <a:ext cx="5192316" cy="339447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Consider sorting the following set of unique integers in the range </a:t>
            </a:r>
            <a:r>
              <a:rPr lang="en-US" altLang="en-US">
                <a:latin typeface="Times New Roman" pitchFamily="18" charset="0"/>
                <a:cs typeface="Arial" charset="0"/>
              </a:rPr>
              <a:t>0, ..., 31</a:t>
            </a:r>
            <a:r>
              <a:rPr lang="en-US" altLang="en-US">
                <a:latin typeface="Arial" charset="0"/>
                <a:cs typeface="Arial" charset="0"/>
              </a:rPr>
              <a:t>:</a:t>
            </a:r>
          </a:p>
          <a:p>
            <a:pPr algn="ctr">
              <a:buFontTx/>
              <a:buNone/>
            </a:pPr>
            <a:r>
              <a:rPr lang="en-US" altLang="en-US">
                <a:latin typeface="Times New Roman" pitchFamily="18" charset="0"/>
                <a:cs typeface="Arial" charset="0"/>
              </a:rPr>
              <a:t>20     1   31     8   29   28   11   14     6   16   15</a:t>
            </a:r>
          </a:p>
          <a:p>
            <a:pPr algn="ctr">
              <a:buFontTx/>
              <a:buNone/>
            </a:pPr>
            <a:r>
              <a:rPr lang="en-US" altLang="en-US">
                <a:latin typeface="Times New Roman" pitchFamily="18" charset="0"/>
                <a:cs typeface="Arial" charset="0"/>
              </a:rPr>
              <a:t>27   10     4   23     7   19   18     0   26   12   22</a:t>
            </a:r>
            <a:r>
              <a:rPr lang="en-US" altLang="en-US">
                <a:latin typeface="Arial" charset="0"/>
                <a:cs typeface="Arial" charset="0"/>
              </a:rPr>
              <a:t> </a:t>
            </a: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Create an bit-vector with </a:t>
            </a:r>
            <a:r>
              <a:rPr lang="en-US" altLang="en-US">
                <a:latin typeface="Times New Roman" pitchFamily="18" charset="0"/>
                <a:cs typeface="Arial" charset="0"/>
              </a:rPr>
              <a:t>32</a:t>
            </a:r>
            <a:r>
              <a:rPr lang="en-US" altLang="en-US">
                <a:latin typeface="Arial" charset="0"/>
                <a:cs typeface="Arial" charset="0"/>
              </a:rPr>
              <a:t> buckets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This requires </a:t>
            </a:r>
            <a:r>
              <a:rPr lang="en-US" altLang="en-US">
                <a:latin typeface="Times New Roman" pitchFamily="18" charset="0"/>
                <a:cs typeface="Arial" charset="0"/>
              </a:rPr>
              <a:t>4</a:t>
            </a:r>
            <a:r>
              <a:rPr lang="en-US" altLang="en-US">
                <a:latin typeface="Arial" charset="0"/>
                <a:cs typeface="Arial" charset="0"/>
              </a:rPr>
              <a:t> bytes</a:t>
            </a:r>
          </a:p>
        </p:txBody>
      </p:sp>
      <p:pic>
        <p:nvPicPr>
          <p:cNvPr id="14340" name="Picture 16" descr="bit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142" y="1059657"/>
            <a:ext cx="402431" cy="350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485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bit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142" y="1059657"/>
            <a:ext cx="402431" cy="350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900" y="1200151"/>
            <a:ext cx="5192316" cy="339447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For each number, set the corresponding bucket to 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1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Now, just traverse the list and record only those numbers for which the bit is 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1</a:t>
            </a:r>
            <a:r>
              <a:rPr lang="en-US" altLang="en-US" dirty="0">
                <a:latin typeface="Arial" charset="0"/>
                <a:cs typeface="Arial" charset="0"/>
              </a:rPr>
              <a:t> (true):</a:t>
            </a:r>
          </a:p>
          <a:p>
            <a:pPr algn="ctr">
              <a:buFontTx/>
              <a:buNone/>
            </a:pPr>
            <a:r>
              <a:rPr lang="en-US" altLang="en-US" dirty="0">
                <a:latin typeface="Times New Roman" pitchFamily="18" charset="0"/>
                <a:cs typeface="Arial" charset="0"/>
              </a:rPr>
              <a:t>  0     1     4     6     7     8   10   11   12   14   15</a:t>
            </a:r>
          </a:p>
          <a:p>
            <a:pPr algn="ctr">
              <a:buFontTx/>
              <a:buNone/>
            </a:pPr>
            <a:r>
              <a:rPr lang="en-US" altLang="en-US" dirty="0">
                <a:latin typeface="Times New Roman" pitchFamily="18" charset="0"/>
                <a:cs typeface="Arial" charset="0"/>
              </a:rPr>
              <a:t>16   18   19   20   22   23   26   27   28   29   31 </a:t>
            </a:r>
          </a:p>
        </p:txBody>
      </p:sp>
    </p:spTree>
    <p:extLst>
      <p:ext uri="{BB962C8B-B14F-4D97-AF65-F5344CB8AC3E}">
        <p14:creationId xmlns:p14="http://schemas.microsoft.com/office/powerpoint/2010/main" val="3184229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Analysis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How is this so fast?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An algorithm which can sort arbitrary data must be </a:t>
            </a:r>
            <a:r>
              <a:rPr lang="en-US" altLang="en-US" b="1" dirty="0">
                <a:latin typeface="Symbol" pitchFamily="18" charset="2"/>
                <a:cs typeface="Arial" charset="0"/>
              </a:rPr>
              <a:t>W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Arial" charset="0"/>
              </a:rPr>
              <a:t>ln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))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In this case, we don’t have arbitrary data:  we have one further constraint, that the items being sorted fall within a certain range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Using this assumption, we can reduce the run time</a:t>
            </a:r>
          </a:p>
        </p:txBody>
      </p:sp>
    </p:spTree>
    <p:extLst>
      <p:ext uri="{BB962C8B-B14F-4D97-AF65-F5344CB8AC3E}">
        <p14:creationId xmlns:p14="http://schemas.microsoft.com/office/powerpoint/2010/main" val="304777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Counting sort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Modification:  what if there are repetitions in the data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In this case, a bit vector is insufficient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Two options, each bucket is either: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 counter, or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 linked list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 first is better if objects in the bin are the same</a:t>
            </a:r>
          </a:p>
        </p:txBody>
      </p:sp>
    </p:spTree>
    <p:extLst>
      <p:ext uri="{BB962C8B-B14F-4D97-AF65-F5344CB8AC3E}">
        <p14:creationId xmlns:p14="http://schemas.microsoft.com/office/powerpoint/2010/main" val="3074561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Sort the digits</a:t>
            </a:r>
          </a:p>
          <a:p>
            <a:pPr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  0 3 2 8 5 3 7 5 3 2 8 2 3 5 1 3 2 8 5 3 4 9 2 3 5 1 0 9 3 5 2 3 5 4 2 1 3</a:t>
            </a:r>
          </a:p>
          <a:p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We start with an array of 10 counters, each initially set to zero:</a:t>
            </a:r>
          </a:p>
        </p:txBody>
      </p:sp>
      <p:pic>
        <p:nvPicPr>
          <p:cNvPr id="18436" name="Picture 5" descr="counter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409825"/>
            <a:ext cx="402431" cy="167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810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Moving through the first 10 digits</a:t>
            </a:r>
          </a:p>
          <a:p>
            <a:pPr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  </a:t>
            </a:r>
            <a:r>
              <a:rPr lang="en-US" altLang="en-US">
                <a:solidFill>
                  <a:srgbClr val="FF0000"/>
                </a:solidFill>
                <a:latin typeface="Arial" charset="0"/>
                <a:cs typeface="Arial" charset="0"/>
              </a:rPr>
              <a:t>0 3 2 8 5 3 7 5 3 2</a:t>
            </a:r>
            <a:r>
              <a:rPr lang="en-US" altLang="en-US">
                <a:latin typeface="Arial" charset="0"/>
                <a:cs typeface="Arial" charset="0"/>
              </a:rPr>
              <a:t> 8 2 3 5 1 3 2 8 5 3 4 9 2 3 5 1 0 9 3 5 2 3 5 4 2 1 3</a:t>
            </a:r>
          </a:p>
          <a:p>
            <a:pPr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	we increment the corresponding buckets</a:t>
            </a:r>
          </a:p>
        </p:txBody>
      </p:sp>
      <p:pic>
        <p:nvPicPr>
          <p:cNvPr id="19460" name="Picture 5" descr="counte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409825"/>
            <a:ext cx="402431" cy="167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408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counter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409825"/>
            <a:ext cx="402431" cy="167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Moving through remaining digits</a:t>
            </a:r>
          </a:p>
          <a:p>
            <a:pPr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  0 3 2 8 5 3 7 5 3 2 </a:t>
            </a:r>
            <a:r>
              <a:rPr lang="en-US" altLang="en-US">
                <a:solidFill>
                  <a:schemeClr val="hlink"/>
                </a:solidFill>
                <a:latin typeface="Arial" charset="0"/>
                <a:cs typeface="Arial" charset="0"/>
              </a:rPr>
              <a:t>8 2 3 5 1 3 2 8 5 3 4 9 2 3 5 1 0 9 3 5 2 3 5 4 2 1 3</a:t>
            </a:r>
          </a:p>
          <a:p>
            <a:pPr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	we continue incrementing the corresponding buckets</a:t>
            </a:r>
          </a:p>
        </p:txBody>
      </p:sp>
    </p:spTree>
    <p:extLst>
      <p:ext uri="{BB962C8B-B14F-4D97-AF65-F5344CB8AC3E}">
        <p14:creationId xmlns:p14="http://schemas.microsoft.com/office/powerpoint/2010/main" val="1639898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counter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409825"/>
            <a:ext cx="402431" cy="167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now simply read off the number of each occurrence:</a:t>
            </a:r>
          </a:p>
          <a:p>
            <a:pPr>
              <a:buFontTx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  0 0 1 1 1 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2 2 2 2 2 2 2</a:t>
            </a:r>
            <a:r>
              <a:rPr lang="en-US" altLang="en-US" dirty="0">
                <a:latin typeface="Arial" charset="0"/>
                <a:cs typeface="Arial" charset="0"/>
              </a:rPr>
              <a:t> 3 3 3 3 3 3 3 3 3 3 </a:t>
            </a:r>
            <a:r>
              <a:rPr lang="en-US" altLang="en-US" dirty="0">
                <a:solidFill>
                  <a:schemeClr val="hlink"/>
                </a:solidFill>
                <a:latin typeface="Arial" charset="0"/>
                <a:cs typeface="Arial" charset="0"/>
              </a:rPr>
              <a:t>4 4</a:t>
            </a:r>
            <a:r>
              <a:rPr lang="en-US" altLang="en-US" dirty="0">
                <a:latin typeface="Arial" charset="0"/>
                <a:cs typeface="Arial" charset="0"/>
              </a:rPr>
              <a:t> 5 5 5 5 5 5 5 7 8 8 8 9 9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For example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There are seven 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r>
              <a:rPr lang="en-US" altLang="en-US" dirty="0">
                <a:latin typeface="Arial" charset="0"/>
                <a:cs typeface="Arial" charset="0"/>
              </a:rPr>
              <a:t>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There are two </a:t>
            </a:r>
            <a:r>
              <a:rPr lang="en-US" altLang="en-US" dirty="0">
                <a:solidFill>
                  <a:schemeClr val="hlink"/>
                </a:solidFill>
                <a:latin typeface="Arial" charset="0"/>
                <a:cs typeface="Arial" charset="0"/>
              </a:rPr>
              <a:t>4</a:t>
            </a:r>
            <a:r>
              <a:rPr lang="en-US" altLang="en-US" dirty="0">
                <a:latin typeface="Arial" charset="0"/>
                <a:cs typeface="Arial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00603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Run-time summary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Bucket sort always requires </a:t>
            </a:r>
            <a:r>
              <a:rPr lang="en-US" altLang="en-US" dirty="0">
                <a:latin typeface="Symbol" pitchFamily="18" charset="2"/>
                <a:cs typeface="Arial" charset="0"/>
              </a:rPr>
              <a:t>Q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m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)</a:t>
            </a:r>
            <a:r>
              <a:rPr lang="en-US" altLang="en-US" dirty="0">
                <a:latin typeface="Arial" charset="0"/>
                <a:cs typeface="Arial" charset="0"/>
              </a:rPr>
              <a:t> memory</a:t>
            </a:r>
          </a:p>
          <a:p>
            <a:pPr lvl="0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 run time is </a:t>
            </a:r>
            <a:r>
              <a:rPr lang="en-US" dirty="0">
                <a:latin typeface="Symbol" pitchFamily="18" charset="2"/>
              </a:rPr>
              <a:t>Q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</a:rPr>
              <a:t>n + m</a:t>
            </a:r>
            <a:r>
              <a:rPr lang="en-US" dirty="0">
                <a:latin typeface="Times New Roman" pitchFamily="18" charset="0"/>
              </a:rPr>
              <a:t>)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cs typeface="Arial" charset="0"/>
              </a:rPr>
              <a:t>If 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dirty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dirty="0">
                <a:latin typeface="Arial" charset="0"/>
                <a:cs typeface="Arial" charset="0"/>
              </a:rPr>
              <a:t>, the run time is </a:t>
            </a:r>
            <a:r>
              <a:rPr lang="en-US" dirty="0">
                <a:latin typeface="Symbol" pitchFamily="18" charset="2"/>
              </a:rPr>
              <a:t>Q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</a:rPr>
              <a:t>m</a:t>
            </a:r>
            <a:r>
              <a:rPr lang="en-US" dirty="0">
                <a:latin typeface="Times New Roman" pitchFamily="18" charset="0"/>
              </a:rPr>
              <a:t>) </a:t>
            </a:r>
            <a:r>
              <a:rPr lang="en-US" altLang="en-US" dirty="0">
                <a:latin typeface="Arial" charset="0"/>
                <a:cs typeface="Arial" charset="0"/>
              </a:rPr>
              <a:t>with </a:t>
            </a:r>
            <a:r>
              <a:rPr lang="en-US" dirty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latin typeface="Arial" charset="0"/>
                <a:cs typeface="Arial" charset="0"/>
              </a:rPr>
              <a:t> memory</a:t>
            </a:r>
            <a:endParaRPr lang="en-US" dirty="0">
              <a:latin typeface="Times New Roman" pitchFamily="18" charset="0"/>
            </a:endParaRPr>
          </a:p>
          <a:p>
            <a:pPr lvl="1"/>
            <a:r>
              <a:rPr lang="en-US" dirty="0">
                <a:latin typeface="Arial" charset="0"/>
                <a:cs typeface="Arial" charset="0"/>
              </a:rPr>
              <a:t>If 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dirty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dirty="0">
                <a:latin typeface="Arial" charset="0"/>
                <a:cs typeface="Arial" charset="0"/>
              </a:rPr>
              <a:t>, the run time is </a:t>
            </a:r>
            <a:r>
              <a:rPr lang="en-US" dirty="0">
                <a:latin typeface="Symbol" pitchFamily="18" charset="2"/>
              </a:rPr>
              <a:t>Q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</a:rPr>
              <a:t>)  </a:t>
            </a:r>
            <a:r>
              <a:rPr lang="en-US" altLang="en-US" dirty="0">
                <a:latin typeface="Arial" charset="0"/>
                <a:cs typeface="Arial" charset="0"/>
              </a:rPr>
              <a:t>with </a:t>
            </a:r>
            <a:r>
              <a:rPr lang="en-US" dirty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latin typeface="Arial" charset="0"/>
                <a:cs typeface="Arial" charset="0"/>
              </a:rPr>
              <a:t> memory</a:t>
            </a:r>
            <a:endParaRPr lang="en-US" dirty="0">
              <a:latin typeface="Times New Roman" pitchFamily="18" charset="0"/>
            </a:endParaRPr>
          </a:p>
          <a:p>
            <a:pPr lvl="1"/>
            <a:r>
              <a:rPr lang="en-US" dirty="0">
                <a:latin typeface="Arial" charset="0"/>
                <a:cs typeface="Arial" charset="0"/>
              </a:rPr>
              <a:t>If 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dirty="0">
                <a:latin typeface="Symbol" pitchFamily="18" charset="2"/>
                <a:cs typeface="Times New Roman" pitchFamily="18" charset="0"/>
              </a:rPr>
              <a:t>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dirty="0">
                <a:latin typeface="Arial" charset="0"/>
                <a:cs typeface="Arial" charset="0"/>
              </a:rPr>
              <a:t>, the run time is </a:t>
            </a:r>
            <a:r>
              <a:rPr lang="en-US" dirty="0">
                <a:latin typeface="Symbol" pitchFamily="18" charset="2"/>
              </a:rPr>
              <a:t>Q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</a:rPr>
              <a:t>)   </a:t>
            </a:r>
            <a:r>
              <a:rPr lang="en-US" altLang="en-US" dirty="0">
                <a:latin typeface="Arial" charset="0"/>
                <a:cs typeface="Arial" charset="0"/>
              </a:rPr>
              <a:t>with </a:t>
            </a:r>
            <a:r>
              <a:rPr lang="en-US" dirty="0">
                <a:latin typeface="Symbol" pitchFamily="18" charset="2"/>
                <a:cs typeface="Times New Roman" pitchFamily="18" charset="0"/>
              </a:rPr>
              <a:t>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latin typeface="Arial" charset="0"/>
                <a:cs typeface="Arial" charset="0"/>
              </a:rPr>
              <a:t> memory</a:t>
            </a:r>
            <a:endParaRPr lang="en-US" dirty="0">
              <a:latin typeface="Times New Roman" pitchFamily="18" charset="0"/>
            </a:endParaRPr>
          </a:p>
          <a:p>
            <a:pPr lvl="1"/>
            <a:endParaRPr lang="en-US" dirty="0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Times New Roman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38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74B9C-C9FF-4DF4-8E75-6469039F4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lecture covers…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A45BB-89D4-44F2-E653-CD554FD43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Beyond comparison-based sorting</a:t>
            </a:r>
          </a:p>
          <a:p>
            <a:r>
              <a:rPr lang="en-US" dirty="0"/>
              <a:t>Bucket sort</a:t>
            </a:r>
          </a:p>
          <a:p>
            <a:r>
              <a:rPr lang="en-US" dirty="0"/>
              <a:t>Radix sort</a:t>
            </a:r>
          </a:p>
        </p:txBody>
      </p:sp>
    </p:spTree>
    <p:extLst>
      <p:ext uri="{BB962C8B-B14F-4D97-AF65-F5344CB8AC3E}">
        <p14:creationId xmlns:p14="http://schemas.microsoft.com/office/powerpoint/2010/main" val="3886261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Run-time summary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must assume that the number of items being sorted is comparable to the possible number of values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For example, if we were sorting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 = 20</a:t>
            </a:r>
            <a:r>
              <a:rPr lang="en-US" altLang="en-US" dirty="0">
                <a:latin typeface="Arial" charset="0"/>
                <a:cs typeface="Arial" charset="0"/>
              </a:rPr>
              <a:t> integers from 1 to one million, bucket sort may be argued to be </a:t>
            </a:r>
            <a:r>
              <a:rPr lang="en-US" altLang="en-US" b="1" dirty="0">
                <a:latin typeface="Symbol" pitchFamily="18" charset="2"/>
                <a:cs typeface="Arial" charset="0"/>
              </a:rPr>
              <a:t>Q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 + m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)</a:t>
            </a:r>
            <a:r>
              <a:rPr lang="en-US" altLang="en-US" dirty="0">
                <a:latin typeface="Arial" charset="0"/>
                <a:cs typeface="Arial" charset="0"/>
              </a:rPr>
              <a:t>, however, in practice, it may be less so</a:t>
            </a:r>
          </a:p>
        </p:txBody>
      </p:sp>
    </p:spTree>
    <p:extLst>
      <p:ext uri="{BB962C8B-B14F-4D97-AF65-F5344CB8AC3E}">
        <p14:creationId xmlns:p14="http://schemas.microsoft.com/office/powerpoint/2010/main" val="1222275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By assuming that the data falls into a given range, we can achieve </a:t>
            </a:r>
            <a:r>
              <a:rPr lang="en-US" altLang="en-US" b="1">
                <a:latin typeface="Symbol" pitchFamily="18" charset="2"/>
                <a:cs typeface="Arial" charset="0"/>
              </a:rPr>
              <a:t>Q</a:t>
            </a:r>
            <a:r>
              <a:rPr lang="en-US" altLang="en-US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Times New Roman" pitchFamily="18" charset="0"/>
                <a:cs typeface="Arial" charset="0"/>
              </a:rPr>
              <a:t>)</a:t>
            </a:r>
            <a:r>
              <a:rPr lang="en-US" altLang="en-US">
                <a:latin typeface="Arial" charset="0"/>
                <a:cs typeface="Arial" charset="0"/>
              </a:rPr>
              <a:t> sorting run times</a:t>
            </a: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As any sorting algorithm must access any object at least once, the run time must be </a:t>
            </a:r>
            <a:r>
              <a:rPr lang="en-US" altLang="en-US" b="1">
                <a:latin typeface="Symbol" pitchFamily="18" charset="2"/>
                <a:cs typeface="Arial" charset="0"/>
              </a:rPr>
              <a:t>Q</a:t>
            </a:r>
            <a:r>
              <a:rPr lang="en-US" altLang="en-US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Times New Roman" pitchFamily="18" charset="0"/>
                <a:cs typeface="Arial" charset="0"/>
              </a:rPr>
              <a:t>)</a:t>
            </a:r>
            <a:r>
              <a:rPr lang="en-US" altLang="en-US">
                <a:latin typeface="Arial" charset="0"/>
                <a:cs typeface="Arial" charset="0"/>
              </a:rPr>
              <a:t> </a:t>
            </a: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It is possible to use bucket sort in a more complex arrangement in radix sort if we want to keep down the number of buckets</a:t>
            </a:r>
          </a:p>
        </p:txBody>
      </p:sp>
    </p:spTree>
    <p:extLst>
      <p:ext uri="{BB962C8B-B14F-4D97-AF65-F5344CB8AC3E}">
        <p14:creationId xmlns:p14="http://schemas.microsoft.com/office/powerpoint/2010/main" val="3152838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0272" indent="-270272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This topic covers radix sort: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Bucket sort is </a:t>
            </a:r>
            <a:r>
              <a:rPr lang="en-US" altLang="en-US" dirty="0">
                <a:latin typeface="Symbol" pitchFamily="18" charset="2"/>
                <a:cs typeface="Arial" charset="0"/>
              </a:rPr>
              <a:t>Q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Is it possible to capitalize on the linear behaviour?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Consider sorting digits</a:t>
            </a:r>
          </a:p>
        </p:txBody>
      </p:sp>
    </p:spTree>
    <p:extLst>
      <p:ext uri="{BB962C8B-B14F-4D97-AF65-F5344CB8AC3E}">
        <p14:creationId xmlns:p14="http://schemas.microsoft.com/office/powerpoint/2010/main" val="504007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Radix Sort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Suppose we want to sort 10 digit numbers with repetitions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We could use bucket sort, but this would require the use of 10</a:t>
            </a:r>
            <a:r>
              <a:rPr lang="en-US" altLang="en-US" baseline="30000" dirty="0">
                <a:latin typeface="Arial" charset="0"/>
                <a:cs typeface="Arial" charset="0"/>
              </a:rPr>
              <a:t>10</a:t>
            </a:r>
            <a:r>
              <a:rPr lang="en-US" altLang="en-US" dirty="0">
                <a:latin typeface="Arial" charset="0"/>
                <a:cs typeface="Arial" charset="0"/>
              </a:rPr>
              <a:t> buckets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With one byte per counter, this would require 9 </a:t>
            </a:r>
            <a:r>
              <a:rPr lang="en-US" altLang="en-US" dirty="0" err="1">
                <a:latin typeface="Arial" charset="0"/>
                <a:cs typeface="Arial" charset="0"/>
              </a:rPr>
              <a:t>GiB</a:t>
            </a: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This may not be very practical…</a:t>
            </a:r>
            <a:endParaRPr lang="en-US" altLang="en-US" dirty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678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Radix Sort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Consider the following scheme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Given the numbers</a:t>
            </a:r>
          </a:p>
          <a:p>
            <a:pPr algn="ctr">
              <a:buFontTx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16 31 99 59 27 90 10 26 21 60 18 57 17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If we first sort the numbers based on their last digit only, we get:</a:t>
            </a:r>
          </a:p>
          <a:p>
            <a:pPr algn="ctr">
              <a:buFontTx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9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0</a:t>
            </a:r>
            <a:r>
              <a:rPr lang="en-US" altLang="en-US" dirty="0">
                <a:latin typeface="Arial" charset="0"/>
                <a:cs typeface="Arial" charset="0"/>
              </a:rPr>
              <a:t> 1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0</a:t>
            </a:r>
            <a:r>
              <a:rPr lang="en-US" altLang="en-US" dirty="0">
                <a:latin typeface="Arial" charset="0"/>
                <a:cs typeface="Arial" charset="0"/>
              </a:rPr>
              <a:t> 6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0</a:t>
            </a:r>
            <a:r>
              <a:rPr lang="en-US" altLang="en-US" dirty="0">
                <a:latin typeface="Arial" charset="0"/>
                <a:cs typeface="Arial" charset="0"/>
              </a:rPr>
              <a:t> 3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  <a:r>
              <a:rPr lang="en-US" altLang="en-US" dirty="0">
                <a:latin typeface="Arial" charset="0"/>
                <a:cs typeface="Arial" charset="0"/>
              </a:rPr>
              <a:t> 2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  <a:r>
              <a:rPr lang="en-US" altLang="en-US" dirty="0">
                <a:latin typeface="Arial" charset="0"/>
                <a:cs typeface="Arial" charset="0"/>
              </a:rPr>
              <a:t> 1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6</a:t>
            </a:r>
            <a:r>
              <a:rPr lang="en-US" altLang="en-US" dirty="0">
                <a:latin typeface="Arial" charset="0"/>
                <a:cs typeface="Arial" charset="0"/>
              </a:rPr>
              <a:t> 2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6</a:t>
            </a:r>
            <a:r>
              <a:rPr lang="en-US" altLang="en-US" dirty="0">
                <a:latin typeface="Arial" charset="0"/>
                <a:cs typeface="Arial" charset="0"/>
              </a:rPr>
              <a:t> 2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7</a:t>
            </a:r>
            <a:r>
              <a:rPr lang="en-US" altLang="en-US" dirty="0">
                <a:latin typeface="Arial" charset="0"/>
                <a:cs typeface="Arial" charset="0"/>
              </a:rPr>
              <a:t> 5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7</a:t>
            </a:r>
            <a:r>
              <a:rPr lang="en-US" altLang="en-US" dirty="0">
                <a:latin typeface="Arial" charset="0"/>
                <a:cs typeface="Arial" charset="0"/>
              </a:rPr>
              <a:t> 1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7</a:t>
            </a:r>
            <a:r>
              <a:rPr lang="en-US" altLang="en-US" dirty="0">
                <a:latin typeface="Arial" charset="0"/>
                <a:cs typeface="Arial" charset="0"/>
              </a:rPr>
              <a:t> 1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8</a:t>
            </a:r>
            <a:r>
              <a:rPr lang="en-US" altLang="en-US" dirty="0">
                <a:latin typeface="Arial" charset="0"/>
                <a:cs typeface="Arial" charset="0"/>
              </a:rPr>
              <a:t> 9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9</a:t>
            </a:r>
            <a:r>
              <a:rPr lang="en-US" altLang="en-US" dirty="0">
                <a:latin typeface="Arial" charset="0"/>
                <a:cs typeface="Arial" charset="0"/>
              </a:rPr>
              <a:t> 5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9</a:t>
            </a:r>
            <a:endParaRPr lang="en-US" altLang="en-US" dirty="0">
              <a:solidFill>
                <a:srgbClr val="FF3399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Now sort according to the first digit:</a:t>
            </a:r>
          </a:p>
          <a:p>
            <a:pPr algn="ctr"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  <a:r>
              <a:rPr lang="en-US" altLang="en-US" dirty="0">
                <a:latin typeface="Arial" charset="0"/>
                <a:cs typeface="Arial" charset="0"/>
              </a:rPr>
              <a:t>0 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  <a:r>
              <a:rPr lang="en-US" altLang="en-US" dirty="0">
                <a:latin typeface="Arial" charset="0"/>
                <a:cs typeface="Arial" charset="0"/>
              </a:rPr>
              <a:t>6 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  <a:r>
              <a:rPr lang="en-US" altLang="en-US" dirty="0">
                <a:latin typeface="Arial" charset="0"/>
                <a:cs typeface="Arial" charset="0"/>
              </a:rPr>
              <a:t>7 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  <a:r>
              <a:rPr lang="en-US" altLang="en-US" dirty="0">
                <a:latin typeface="Arial" charset="0"/>
                <a:cs typeface="Arial" charset="0"/>
              </a:rPr>
              <a:t>8 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r>
              <a:rPr lang="en-US" altLang="en-US" dirty="0">
                <a:latin typeface="Arial" charset="0"/>
                <a:cs typeface="Arial" charset="0"/>
              </a:rPr>
              <a:t>1 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r>
              <a:rPr lang="en-US" altLang="en-US" dirty="0">
                <a:latin typeface="Arial" charset="0"/>
                <a:cs typeface="Arial" charset="0"/>
              </a:rPr>
              <a:t>6 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r>
              <a:rPr lang="en-US" altLang="en-US" dirty="0">
                <a:latin typeface="Arial" charset="0"/>
                <a:cs typeface="Arial" charset="0"/>
              </a:rPr>
              <a:t>7 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3</a:t>
            </a:r>
            <a:r>
              <a:rPr lang="en-US" altLang="en-US" dirty="0">
                <a:latin typeface="Arial" charset="0"/>
                <a:cs typeface="Arial" charset="0"/>
              </a:rPr>
              <a:t>1 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5</a:t>
            </a:r>
            <a:r>
              <a:rPr lang="en-US" altLang="en-US" dirty="0">
                <a:latin typeface="Arial" charset="0"/>
                <a:cs typeface="Arial" charset="0"/>
              </a:rPr>
              <a:t>7 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5</a:t>
            </a:r>
            <a:r>
              <a:rPr lang="en-US" altLang="en-US" dirty="0">
                <a:latin typeface="Arial" charset="0"/>
                <a:cs typeface="Arial" charset="0"/>
              </a:rPr>
              <a:t>9 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6</a:t>
            </a:r>
            <a:r>
              <a:rPr lang="en-US" altLang="en-US" dirty="0">
                <a:latin typeface="Arial" charset="0"/>
                <a:cs typeface="Arial" charset="0"/>
              </a:rPr>
              <a:t>0 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9</a:t>
            </a:r>
            <a:r>
              <a:rPr lang="en-US" altLang="en-US" dirty="0">
                <a:latin typeface="Arial" charset="0"/>
                <a:cs typeface="Arial" charset="0"/>
              </a:rPr>
              <a:t>0 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9</a:t>
            </a:r>
            <a:r>
              <a:rPr lang="en-US" altLang="en-US" dirty="0">
                <a:latin typeface="Arial" charset="0"/>
                <a:cs typeface="Arial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20099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Radix Sort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 resulting sequence of numbers is a sorted list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Thus, consider the following algorithm: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Suppose we are sorting decimal numbers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Create an array of 10 queues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For each digit, starting with the least significant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Place the </a:t>
            </a:r>
            <a:r>
              <a:rPr lang="en-US" altLang="en-US" dirty="0" err="1">
                <a:latin typeface="Arial" charset="0"/>
                <a:cs typeface="Arial" charset="0"/>
              </a:rPr>
              <a:t>ith</a:t>
            </a:r>
            <a:r>
              <a:rPr lang="en-US" altLang="en-US" dirty="0">
                <a:latin typeface="Arial" charset="0"/>
                <a:cs typeface="Arial" charset="0"/>
              </a:rPr>
              <a:t> number in to the bin corresponding with the current digit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Remove all digits in the order they were placed into the bins in the order of the bins</a:t>
            </a:r>
          </a:p>
        </p:txBody>
      </p:sp>
    </p:spTree>
    <p:extLst>
      <p:ext uri="{BB962C8B-B14F-4D97-AF65-F5344CB8AC3E}">
        <p14:creationId xmlns:p14="http://schemas.microsoft.com/office/powerpoint/2010/main" val="119223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Radix Sort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Suppose that two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Arial" charset="0"/>
                <a:cs typeface="Arial" charset="0"/>
              </a:rPr>
              <a:t>-digit numbers are equal for the first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m</a:t>
            </a:r>
            <a:r>
              <a:rPr lang="en-US" altLang="en-US" dirty="0">
                <a:latin typeface="Arial" charset="0"/>
                <a:cs typeface="Arial" charset="0"/>
              </a:rPr>
              <a:t> digits:</a:t>
            </a:r>
          </a:p>
          <a:p>
            <a:pPr>
              <a:buFontTx/>
              <a:buNone/>
            </a:pPr>
            <a:r>
              <a:rPr lang="en-US" altLang="en-US" dirty="0">
                <a:latin typeface="Times New Roman" pitchFamily="18" charset="0"/>
                <a:cs typeface="Arial" charset="0"/>
              </a:rPr>
              <a:t>		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a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 = </a:t>
            </a:r>
            <a:r>
              <a:rPr lang="en-US" altLang="en-US" i="1" dirty="0" err="1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altLang="en-US" i="1" baseline="-25000" dirty="0" err="1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altLang="en-US" i="1" dirty="0" err="1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altLang="en-US" i="1" baseline="-25000" dirty="0" err="1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altLang="en-US" baseline="-25000" dirty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 – 1</a:t>
            </a:r>
            <a:r>
              <a:rPr lang="en-US" altLang="en-US" i="1" dirty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altLang="en-US" i="1" baseline="-25000" dirty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altLang="en-US" baseline="-25000" dirty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 – 2</a:t>
            </a:r>
            <a:r>
              <a:rPr lang="en-US" altLang="en-US" baseline="30000" dirty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...</a:t>
            </a:r>
            <a:r>
              <a:rPr lang="en-US" altLang="en-US" i="1" dirty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altLang="en-US" i="1" baseline="-25000" dirty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n </a:t>
            </a:r>
            <a:r>
              <a:rPr lang="en-US" altLang="en-US" baseline="-25000" dirty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– </a:t>
            </a:r>
            <a:r>
              <a:rPr lang="en-US" altLang="en-US" i="1" baseline="-25000" dirty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en-US" altLang="en-US" baseline="-25000" dirty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altLang="en-US" b="1" baseline="-25000" dirty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en-US" altLang="en-US" b="1" i="1" dirty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altLang="en-US" b="1" i="1" baseline="-25000" dirty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altLang="en-US" b="1" baseline="-25000" dirty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 – </a:t>
            </a:r>
            <a:r>
              <a:rPr lang="en-US" altLang="en-US" b="1" i="1" baseline="-25000" dirty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en-US" altLang="en-US" baseline="30000" dirty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...</a:t>
            </a:r>
            <a:r>
              <a:rPr lang="en-US" altLang="en-US" i="1" dirty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altLang="en-US" baseline="-25000" dirty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en-US" altLang="en-US" i="1" dirty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altLang="en-US" baseline="-25000" dirty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0</a:t>
            </a:r>
            <a:endParaRPr lang="en-US" altLang="en-US" dirty="0">
              <a:solidFill>
                <a:srgbClr val="00B0F0"/>
              </a:solidFill>
              <a:latin typeface="Times New Roman" pitchFamily="18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dirty="0">
                <a:latin typeface="Times New Roman" pitchFamily="18" charset="0"/>
                <a:cs typeface="Arial" charset="0"/>
              </a:rPr>
              <a:t>		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b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 = </a:t>
            </a:r>
            <a:r>
              <a:rPr lang="en-US" altLang="en-US" i="1" dirty="0" err="1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altLang="en-US" i="1" baseline="-25000" dirty="0" err="1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altLang="en-US" i="1" dirty="0" err="1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altLang="en-US" i="1" baseline="-25000" dirty="0" err="1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altLang="en-US" i="1" baseline="-25000" dirty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aseline="-25000" dirty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– 1</a:t>
            </a:r>
            <a:r>
              <a:rPr lang="en-US" altLang="en-US" i="1" dirty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altLang="en-US" i="1" baseline="-25000" dirty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altLang="en-US" baseline="-25000" dirty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 – 2</a:t>
            </a:r>
            <a:r>
              <a:rPr lang="en-US" altLang="en-US" baseline="30000" dirty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...</a:t>
            </a:r>
            <a:r>
              <a:rPr lang="en-US" altLang="en-US" i="1" dirty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altLang="en-US" i="1" baseline="-25000" dirty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n </a:t>
            </a:r>
            <a:r>
              <a:rPr lang="en-US" altLang="en-US" baseline="-25000" dirty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– </a:t>
            </a:r>
            <a:r>
              <a:rPr lang="en-US" altLang="en-US" i="1" baseline="-25000" dirty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en-US" altLang="en-US" baseline="-25000" dirty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 + 1</a:t>
            </a:r>
            <a:r>
              <a:rPr lang="en-US" altLang="en-US" b="1" i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</a:t>
            </a:r>
            <a:r>
              <a:rPr lang="en-US" altLang="en-US" b="1" i="1" baseline="-25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altLang="en-US" b="1" baseline="-25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– </a:t>
            </a:r>
            <a:r>
              <a:rPr lang="en-US" altLang="en-US" b="1" i="1" baseline="-25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en-US" altLang="en-US" baseline="30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...</a:t>
            </a:r>
            <a:r>
              <a:rPr lang="en-US" altLang="en-US" i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</a:t>
            </a:r>
            <a:r>
              <a:rPr lang="en-US" altLang="en-US" baseline="-25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en-US" altLang="en-US" i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</a:t>
            </a:r>
            <a:r>
              <a:rPr lang="en-US" altLang="en-US" baseline="-25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0</a:t>
            </a:r>
            <a:endParaRPr lang="en-US" altLang="en-US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where </a:t>
            </a:r>
            <a:r>
              <a:rPr lang="en-US" altLang="en-US" b="1" i="1" dirty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altLang="en-US" b="1" i="1" baseline="-25000" dirty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altLang="en-US" b="1" baseline="-25000" dirty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 – </a:t>
            </a:r>
            <a:r>
              <a:rPr lang="en-US" altLang="en-US" b="1" i="1" baseline="-25000" dirty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en-US" altLang="en-US" b="1" i="1" dirty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&lt; </a:t>
            </a:r>
            <a:r>
              <a:rPr lang="en-US" altLang="en-US" b="1" i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</a:t>
            </a:r>
            <a:r>
              <a:rPr lang="en-US" altLang="en-US" b="1" i="1" baseline="-25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altLang="en-US" b="1" baseline="-25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– </a:t>
            </a:r>
            <a:r>
              <a:rPr lang="en-US" altLang="en-US" b="1" i="1" baseline="-25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m</a:t>
            </a:r>
            <a:endParaRPr lang="en-US" altLang="en-US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For example, </a:t>
            </a:r>
            <a:r>
              <a:rPr lang="en-US" alt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103574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alt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103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892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because </a:t>
            </a:r>
            <a:r>
              <a:rPr lang="en-US" alt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dirty="0">
                <a:solidFill>
                  <a:srgbClr val="00B0F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but </a:t>
            </a:r>
            <a:r>
              <a:rPr lang="en-US" alt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Then, on iteration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 –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m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a</a:t>
            </a:r>
            <a:r>
              <a:rPr lang="en-US" altLang="en-US" dirty="0">
                <a:latin typeface="Arial" charset="0"/>
                <a:cs typeface="Arial" charset="0"/>
              </a:rPr>
              <a:t> will be placed in a lower bin than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b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When they are taken out,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a</a:t>
            </a:r>
            <a:r>
              <a:rPr lang="en-US" altLang="en-US" dirty="0">
                <a:latin typeface="Arial" charset="0"/>
                <a:cs typeface="Arial" charset="0"/>
              </a:rPr>
              <a:t> will precede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b</a:t>
            </a:r>
            <a:r>
              <a:rPr lang="en-US" altLang="en-US" dirty="0">
                <a:latin typeface="Arial" charset="0"/>
                <a:cs typeface="Arial" charset="0"/>
              </a:rPr>
              <a:t> in the list</a:t>
            </a:r>
          </a:p>
          <a:p>
            <a:pPr>
              <a:buFontTx/>
              <a:buNone/>
            </a:pPr>
            <a:endParaRPr lang="en-US" altLang="en-US" baseline="-25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90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Radix Sort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For all subsequent iterations,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a</a:t>
            </a:r>
            <a:r>
              <a:rPr lang="en-US" altLang="en-US">
                <a:latin typeface="Arial" charset="0"/>
                <a:cs typeface="Arial" charset="0"/>
              </a:rPr>
              <a:t> and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b</a:t>
            </a:r>
            <a:r>
              <a:rPr lang="en-US" altLang="en-US">
                <a:latin typeface="Arial" charset="0"/>
                <a:cs typeface="Arial" charset="0"/>
              </a:rPr>
              <a:t> will be placed in the same bin, and will therefore continue to be taken out in the same order</a:t>
            </a: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Therefore, in the final list,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a</a:t>
            </a:r>
            <a:r>
              <a:rPr lang="en-US" altLang="en-US">
                <a:latin typeface="Arial" charset="0"/>
                <a:cs typeface="Arial" charset="0"/>
              </a:rPr>
              <a:t> must precede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800660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 1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Sort the following decimal numbers:</a:t>
            </a:r>
          </a:p>
          <a:p>
            <a:pPr algn="ctr"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86  198  466  709  973  981  374  766  473  342</a:t>
            </a: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First, interpret 86 as 086</a:t>
            </a:r>
          </a:p>
        </p:txBody>
      </p:sp>
    </p:spTree>
    <p:extLst>
      <p:ext uri="{BB962C8B-B14F-4D97-AF65-F5344CB8AC3E}">
        <p14:creationId xmlns:p14="http://schemas.microsoft.com/office/powerpoint/2010/main" val="3761561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 1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Next, create an array of 10 queues:</a:t>
            </a:r>
          </a:p>
          <a:p>
            <a:endParaRPr lang="en-US" altLang="en-US">
              <a:latin typeface="Arial" charset="0"/>
              <a:cs typeface="Arial" charset="0"/>
            </a:endParaRPr>
          </a:p>
        </p:txBody>
      </p:sp>
      <p:graphicFrame>
        <p:nvGraphicFramePr>
          <p:cNvPr id="5" name="Group 73"/>
          <p:cNvGraphicFramePr>
            <a:graphicFrameLocks noGrp="1"/>
          </p:cNvGraphicFramePr>
          <p:nvPr/>
        </p:nvGraphicFramePr>
        <p:xfrm>
          <a:off x="2357438" y="1797844"/>
          <a:ext cx="4193381" cy="2362200"/>
        </p:xfrm>
        <a:graphic>
          <a:graphicData uri="http://schemas.openxmlformats.org/drawingml/2006/table">
            <a:tbl>
              <a:tblPr/>
              <a:tblGrid>
                <a:gridCol w="535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69696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969696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696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Supporting example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Suppose we are sorting a large number of local phone numbers, for example, all residential phone numbers in the 416 area code region (approximately four million)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could use quick sort, however that would require an array which is kept entirely in memory</a:t>
            </a:r>
          </a:p>
          <a:p>
            <a:endParaRPr lang="en-US" altLang="en-US" dirty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06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 1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Push according to the 3</a:t>
            </a:r>
            <a:r>
              <a:rPr lang="en-US" altLang="en-US" baseline="30000">
                <a:latin typeface="Arial" charset="0"/>
                <a:cs typeface="Arial" charset="0"/>
              </a:rPr>
              <a:t>rd</a:t>
            </a:r>
            <a:r>
              <a:rPr lang="en-US" altLang="en-US">
                <a:latin typeface="Arial" charset="0"/>
                <a:cs typeface="Arial" charset="0"/>
              </a:rPr>
              <a:t> digit:</a:t>
            </a:r>
          </a:p>
          <a:p>
            <a:pPr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		  086  198  466  709  973  981  374  766  473  342</a:t>
            </a:r>
          </a:p>
          <a:p>
            <a:pPr>
              <a:buFontTx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	</a:t>
            </a:r>
          </a:p>
          <a:p>
            <a:pPr>
              <a:buFontTx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	and dequeue: 98</a:t>
            </a:r>
            <a:r>
              <a:rPr lang="en-US" altLang="en-US" b="1">
                <a:latin typeface="Arial" charset="0"/>
                <a:cs typeface="Arial" charset="0"/>
              </a:rPr>
              <a:t>1</a:t>
            </a:r>
            <a:r>
              <a:rPr lang="en-US" altLang="en-US">
                <a:latin typeface="Arial" charset="0"/>
                <a:cs typeface="Arial" charset="0"/>
              </a:rPr>
              <a:t>  34</a:t>
            </a:r>
            <a:r>
              <a:rPr lang="en-US" altLang="en-US" b="1">
                <a:latin typeface="Arial" charset="0"/>
                <a:cs typeface="Arial" charset="0"/>
              </a:rPr>
              <a:t>2</a:t>
            </a:r>
            <a:r>
              <a:rPr lang="en-US" altLang="en-US">
                <a:latin typeface="Arial" charset="0"/>
                <a:cs typeface="Arial" charset="0"/>
              </a:rPr>
              <a:t>  97</a:t>
            </a:r>
            <a:r>
              <a:rPr lang="en-US" altLang="en-US" b="1">
                <a:latin typeface="Arial" charset="0"/>
                <a:cs typeface="Arial" charset="0"/>
              </a:rPr>
              <a:t>3</a:t>
            </a:r>
            <a:r>
              <a:rPr lang="en-US" altLang="en-US">
                <a:latin typeface="Arial" charset="0"/>
                <a:cs typeface="Arial" charset="0"/>
              </a:rPr>
              <a:t>  47</a:t>
            </a:r>
            <a:r>
              <a:rPr lang="en-US" altLang="en-US" b="1">
                <a:latin typeface="Arial" charset="0"/>
                <a:cs typeface="Arial" charset="0"/>
              </a:rPr>
              <a:t>3</a:t>
            </a:r>
            <a:r>
              <a:rPr lang="en-US" altLang="en-US">
                <a:latin typeface="Arial" charset="0"/>
                <a:cs typeface="Arial" charset="0"/>
              </a:rPr>
              <a:t>  37</a:t>
            </a:r>
            <a:r>
              <a:rPr lang="en-US" altLang="en-US" b="1">
                <a:latin typeface="Arial" charset="0"/>
                <a:cs typeface="Arial" charset="0"/>
              </a:rPr>
              <a:t>4</a:t>
            </a:r>
            <a:r>
              <a:rPr lang="en-US" altLang="en-US">
                <a:latin typeface="Arial" charset="0"/>
                <a:cs typeface="Arial" charset="0"/>
              </a:rPr>
              <a:t>  08</a:t>
            </a:r>
            <a:r>
              <a:rPr lang="en-US" altLang="en-US" b="1">
                <a:latin typeface="Arial" charset="0"/>
                <a:cs typeface="Arial" charset="0"/>
              </a:rPr>
              <a:t>6 </a:t>
            </a:r>
            <a:r>
              <a:rPr lang="en-US" altLang="en-US">
                <a:latin typeface="Arial" charset="0"/>
                <a:cs typeface="Arial" charset="0"/>
              </a:rPr>
              <a:t> 46</a:t>
            </a:r>
            <a:r>
              <a:rPr lang="en-US" altLang="en-US" b="1">
                <a:latin typeface="Arial" charset="0"/>
                <a:cs typeface="Arial" charset="0"/>
              </a:rPr>
              <a:t>6</a:t>
            </a:r>
            <a:r>
              <a:rPr lang="en-US" altLang="en-US">
                <a:latin typeface="Arial" charset="0"/>
                <a:cs typeface="Arial" charset="0"/>
              </a:rPr>
              <a:t>  76</a:t>
            </a:r>
            <a:r>
              <a:rPr lang="en-US" altLang="en-US" b="1">
                <a:latin typeface="Arial" charset="0"/>
                <a:cs typeface="Arial" charset="0"/>
              </a:rPr>
              <a:t>6 </a:t>
            </a:r>
            <a:r>
              <a:rPr lang="en-US" altLang="en-US">
                <a:latin typeface="Arial" charset="0"/>
                <a:cs typeface="Arial" charset="0"/>
              </a:rPr>
              <a:t> 19</a:t>
            </a:r>
            <a:r>
              <a:rPr lang="en-US" altLang="en-US" b="1">
                <a:latin typeface="Arial" charset="0"/>
                <a:cs typeface="Arial" charset="0"/>
              </a:rPr>
              <a:t>8 </a:t>
            </a:r>
            <a:r>
              <a:rPr lang="en-US" altLang="en-US">
                <a:latin typeface="Arial" charset="0"/>
                <a:cs typeface="Arial" charset="0"/>
              </a:rPr>
              <a:t> 70</a:t>
            </a:r>
            <a:r>
              <a:rPr lang="en-US" altLang="en-US" b="1">
                <a:latin typeface="Arial" charset="0"/>
                <a:cs typeface="Arial" charset="0"/>
              </a:rPr>
              <a:t>9</a:t>
            </a:r>
          </a:p>
        </p:txBody>
      </p:sp>
      <p:graphicFrame>
        <p:nvGraphicFramePr>
          <p:cNvPr id="217161" name="Group 73"/>
          <p:cNvGraphicFramePr>
            <a:graphicFrameLocks noGrp="1"/>
          </p:cNvGraphicFramePr>
          <p:nvPr/>
        </p:nvGraphicFramePr>
        <p:xfrm>
          <a:off x="2357438" y="1797844"/>
          <a:ext cx="4193381" cy="2362200"/>
        </p:xfrm>
        <a:graphic>
          <a:graphicData uri="http://schemas.openxmlformats.org/drawingml/2006/table">
            <a:tbl>
              <a:tblPr/>
              <a:tblGrid>
                <a:gridCol w="535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08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69696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69696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656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 1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Enqueue according to the 2</a:t>
            </a:r>
            <a:r>
              <a:rPr lang="en-US" altLang="en-US" baseline="30000">
                <a:latin typeface="Arial" charset="0"/>
                <a:cs typeface="Arial" charset="0"/>
              </a:rPr>
              <a:t>nd</a:t>
            </a:r>
            <a:r>
              <a:rPr lang="en-US" altLang="en-US">
                <a:latin typeface="Arial" charset="0"/>
                <a:cs typeface="Arial" charset="0"/>
              </a:rPr>
              <a:t> digit:</a:t>
            </a:r>
          </a:p>
          <a:p>
            <a:pPr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		  981  342  973  473  374  086  466  766  198  709</a:t>
            </a:r>
          </a:p>
          <a:p>
            <a:pPr>
              <a:buFontTx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	</a:t>
            </a:r>
          </a:p>
          <a:p>
            <a:pPr>
              <a:buFontTx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	and dequeue: 7</a:t>
            </a:r>
            <a:r>
              <a:rPr lang="en-US" altLang="en-US" b="1">
                <a:latin typeface="Arial" charset="0"/>
                <a:cs typeface="Arial" charset="0"/>
              </a:rPr>
              <a:t>0</a:t>
            </a:r>
            <a:r>
              <a:rPr lang="en-US" altLang="en-US">
                <a:latin typeface="Arial" charset="0"/>
                <a:cs typeface="Arial" charset="0"/>
              </a:rPr>
              <a:t>9  3</a:t>
            </a:r>
            <a:r>
              <a:rPr lang="en-US" altLang="en-US" b="1">
                <a:latin typeface="Arial" charset="0"/>
                <a:cs typeface="Arial" charset="0"/>
              </a:rPr>
              <a:t>4</a:t>
            </a:r>
            <a:r>
              <a:rPr lang="en-US" altLang="en-US">
                <a:latin typeface="Arial" charset="0"/>
                <a:cs typeface="Arial" charset="0"/>
              </a:rPr>
              <a:t>2  4</a:t>
            </a:r>
            <a:r>
              <a:rPr lang="en-US" altLang="en-US" b="1">
                <a:latin typeface="Arial" charset="0"/>
                <a:cs typeface="Arial" charset="0"/>
              </a:rPr>
              <a:t>6</a:t>
            </a:r>
            <a:r>
              <a:rPr lang="en-US" altLang="en-US">
                <a:latin typeface="Arial" charset="0"/>
                <a:cs typeface="Arial" charset="0"/>
              </a:rPr>
              <a:t>6  7</a:t>
            </a:r>
            <a:r>
              <a:rPr lang="en-US" altLang="en-US" b="1">
                <a:latin typeface="Arial" charset="0"/>
                <a:cs typeface="Arial" charset="0"/>
              </a:rPr>
              <a:t>6</a:t>
            </a:r>
            <a:r>
              <a:rPr lang="en-US" altLang="en-US">
                <a:latin typeface="Arial" charset="0"/>
                <a:cs typeface="Arial" charset="0"/>
              </a:rPr>
              <a:t>6  9</a:t>
            </a:r>
            <a:r>
              <a:rPr lang="en-US" altLang="en-US" b="1">
                <a:latin typeface="Arial" charset="0"/>
                <a:cs typeface="Arial" charset="0"/>
              </a:rPr>
              <a:t>7</a:t>
            </a:r>
            <a:r>
              <a:rPr lang="en-US" altLang="en-US">
                <a:latin typeface="Arial" charset="0"/>
                <a:cs typeface="Arial" charset="0"/>
              </a:rPr>
              <a:t>3  4</a:t>
            </a:r>
            <a:r>
              <a:rPr lang="en-US" altLang="en-US" b="1">
                <a:latin typeface="Arial" charset="0"/>
                <a:cs typeface="Arial" charset="0"/>
              </a:rPr>
              <a:t>7</a:t>
            </a:r>
            <a:r>
              <a:rPr lang="en-US" altLang="en-US">
                <a:latin typeface="Arial" charset="0"/>
                <a:cs typeface="Arial" charset="0"/>
              </a:rPr>
              <a:t>3  3</a:t>
            </a:r>
            <a:r>
              <a:rPr lang="en-US" altLang="en-US" b="1">
                <a:latin typeface="Arial" charset="0"/>
                <a:cs typeface="Arial" charset="0"/>
              </a:rPr>
              <a:t>7</a:t>
            </a:r>
            <a:r>
              <a:rPr lang="en-US" altLang="en-US">
                <a:latin typeface="Arial" charset="0"/>
                <a:cs typeface="Arial" charset="0"/>
              </a:rPr>
              <a:t>4  9</a:t>
            </a:r>
            <a:r>
              <a:rPr lang="en-US" altLang="en-US" b="1">
                <a:latin typeface="Arial" charset="0"/>
                <a:cs typeface="Arial" charset="0"/>
              </a:rPr>
              <a:t>8</a:t>
            </a:r>
            <a:r>
              <a:rPr lang="en-US" altLang="en-US">
                <a:latin typeface="Arial" charset="0"/>
                <a:cs typeface="Arial" charset="0"/>
              </a:rPr>
              <a:t>1  0</a:t>
            </a:r>
            <a:r>
              <a:rPr lang="en-US" altLang="en-US" b="1">
                <a:latin typeface="Arial" charset="0"/>
                <a:cs typeface="Arial" charset="0"/>
              </a:rPr>
              <a:t>8</a:t>
            </a:r>
            <a:r>
              <a:rPr lang="en-US" altLang="en-US">
                <a:latin typeface="Arial" charset="0"/>
                <a:cs typeface="Arial" charset="0"/>
              </a:rPr>
              <a:t>6  1</a:t>
            </a:r>
            <a:r>
              <a:rPr lang="en-US" altLang="en-US" b="1">
                <a:latin typeface="Arial" charset="0"/>
                <a:cs typeface="Arial" charset="0"/>
              </a:rPr>
              <a:t>9</a:t>
            </a:r>
            <a:r>
              <a:rPr lang="en-US" altLang="en-US">
                <a:latin typeface="Arial" charset="0"/>
                <a:cs typeface="Arial" charset="0"/>
              </a:rPr>
              <a:t>8</a:t>
            </a:r>
          </a:p>
        </p:txBody>
      </p:sp>
      <p:graphicFrame>
        <p:nvGraphicFramePr>
          <p:cNvPr id="218116" name="Group 4"/>
          <p:cNvGraphicFramePr>
            <a:graphicFrameLocks noGrp="1"/>
          </p:cNvGraphicFramePr>
          <p:nvPr/>
        </p:nvGraphicFramePr>
        <p:xfrm>
          <a:off x="2357438" y="1797844"/>
          <a:ext cx="4193381" cy="2362200"/>
        </p:xfrm>
        <a:graphic>
          <a:graphicData uri="http://schemas.openxmlformats.org/drawingml/2006/table">
            <a:tbl>
              <a:tblPr/>
              <a:tblGrid>
                <a:gridCol w="535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969696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69696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3518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 1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Enqueue according to the 1</a:t>
            </a:r>
            <a:r>
              <a:rPr lang="en-US" altLang="en-US" baseline="30000">
                <a:latin typeface="Arial" charset="0"/>
                <a:cs typeface="Arial" charset="0"/>
              </a:rPr>
              <a:t>st</a:t>
            </a:r>
            <a:r>
              <a:rPr lang="en-US" altLang="en-US">
                <a:latin typeface="Arial" charset="0"/>
                <a:cs typeface="Arial" charset="0"/>
              </a:rPr>
              <a:t> digit:</a:t>
            </a:r>
          </a:p>
          <a:p>
            <a:pPr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		  709  342  466  766  973  473  374  981  086  198</a:t>
            </a:r>
          </a:p>
          <a:p>
            <a:pPr>
              <a:buFontTx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	</a:t>
            </a:r>
          </a:p>
          <a:p>
            <a:pPr>
              <a:buFontTx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	and dequeue: </a:t>
            </a:r>
            <a:r>
              <a:rPr lang="en-US" altLang="en-US" b="1">
                <a:latin typeface="Arial" charset="0"/>
                <a:cs typeface="Arial" charset="0"/>
              </a:rPr>
              <a:t>0</a:t>
            </a:r>
            <a:r>
              <a:rPr lang="en-US" altLang="en-US">
                <a:latin typeface="Arial" charset="0"/>
                <a:cs typeface="Arial" charset="0"/>
              </a:rPr>
              <a:t>86  </a:t>
            </a:r>
            <a:r>
              <a:rPr lang="en-US" altLang="en-US" b="1">
                <a:latin typeface="Arial" charset="0"/>
                <a:cs typeface="Arial" charset="0"/>
              </a:rPr>
              <a:t>1</a:t>
            </a:r>
            <a:r>
              <a:rPr lang="en-US" altLang="en-US">
                <a:latin typeface="Arial" charset="0"/>
                <a:cs typeface="Arial" charset="0"/>
              </a:rPr>
              <a:t>98  </a:t>
            </a:r>
            <a:r>
              <a:rPr lang="en-US" altLang="en-US" b="1">
                <a:latin typeface="Arial" charset="0"/>
                <a:cs typeface="Arial" charset="0"/>
              </a:rPr>
              <a:t>3</a:t>
            </a:r>
            <a:r>
              <a:rPr lang="en-US" altLang="en-US">
                <a:latin typeface="Arial" charset="0"/>
                <a:cs typeface="Arial" charset="0"/>
              </a:rPr>
              <a:t>42  </a:t>
            </a:r>
            <a:r>
              <a:rPr lang="en-US" altLang="en-US" b="1">
                <a:latin typeface="Arial" charset="0"/>
                <a:cs typeface="Arial" charset="0"/>
              </a:rPr>
              <a:t>3</a:t>
            </a:r>
            <a:r>
              <a:rPr lang="en-US" altLang="en-US">
                <a:latin typeface="Arial" charset="0"/>
                <a:cs typeface="Arial" charset="0"/>
              </a:rPr>
              <a:t>74  </a:t>
            </a:r>
            <a:r>
              <a:rPr lang="en-US" altLang="en-US" b="1">
                <a:latin typeface="Arial" charset="0"/>
                <a:cs typeface="Arial" charset="0"/>
              </a:rPr>
              <a:t>4</a:t>
            </a:r>
            <a:r>
              <a:rPr lang="en-US" altLang="en-US">
                <a:latin typeface="Arial" charset="0"/>
                <a:cs typeface="Arial" charset="0"/>
              </a:rPr>
              <a:t>66  </a:t>
            </a:r>
            <a:r>
              <a:rPr lang="en-US" altLang="en-US" b="1">
                <a:latin typeface="Arial" charset="0"/>
                <a:cs typeface="Arial" charset="0"/>
              </a:rPr>
              <a:t>4</a:t>
            </a:r>
            <a:r>
              <a:rPr lang="en-US" altLang="en-US">
                <a:latin typeface="Arial" charset="0"/>
                <a:cs typeface="Arial" charset="0"/>
              </a:rPr>
              <a:t>73  </a:t>
            </a:r>
            <a:r>
              <a:rPr lang="en-US" altLang="en-US" b="1">
                <a:latin typeface="Arial" charset="0"/>
                <a:cs typeface="Arial" charset="0"/>
              </a:rPr>
              <a:t>7</a:t>
            </a:r>
            <a:r>
              <a:rPr lang="en-US" altLang="en-US">
                <a:latin typeface="Arial" charset="0"/>
                <a:cs typeface="Arial" charset="0"/>
              </a:rPr>
              <a:t>09  </a:t>
            </a:r>
            <a:r>
              <a:rPr lang="en-US" altLang="en-US" b="1">
                <a:latin typeface="Arial" charset="0"/>
                <a:cs typeface="Arial" charset="0"/>
              </a:rPr>
              <a:t>7</a:t>
            </a:r>
            <a:r>
              <a:rPr lang="en-US" altLang="en-US">
                <a:latin typeface="Arial" charset="0"/>
                <a:cs typeface="Arial" charset="0"/>
              </a:rPr>
              <a:t>66  </a:t>
            </a:r>
            <a:r>
              <a:rPr lang="en-US" altLang="en-US" b="1">
                <a:latin typeface="Arial" charset="0"/>
                <a:cs typeface="Arial" charset="0"/>
              </a:rPr>
              <a:t>9</a:t>
            </a:r>
            <a:r>
              <a:rPr lang="en-US" altLang="en-US">
                <a:latin typeface="Arial" charset="0"/>
                <a:cs typeface="Arial" charset="0"/>
              </a:rPr>
              <a:t>73  </a:t>
            </a:r>
            <a:r>
              <a:rPr lang="en-US" altLang="en-US" b="1">
                <a:latin typeface="Arial" charset="0"/>
                <a:cs typeface="Arial" charset="0"/>
              </a:rPr>
              <a:t>9</a:t>
            </a:r>
            <a:r>
              <a:rPr lang="en-US" altLang="en-US">
                <a:latin typeface="Arial" charset="0"/>
                <a:cs typeface="Arial" charset="0"/>
              </a:rPr>
              <a:t>81</a:t>
            </a:r>
          </a:p>
        </p:txBody>
      </p:sp>
      <p:graphicFrame>
        <p:nvGraphicFramePr>
          <p:cNvPr id="219140" name="Group 4"/>
          <p:cNvGraphicFramePr>
            <a:graphicFrameLocks noGrp="1"/>
          </p:cNvGraphicFramePr>
          <p:nvPr/>
        </p:nvGraphicFramePr>
        <p:xfrm>
          <a:off x="2357438" y="1797844"/>
          <a:ext cx="4193381" cy="2362200"/>
        </p:xfrm>
        <a:graphic>
          <a:graphicData uri="http://schemas.openxmlformats.org/drawingml/2006/table">
            <a:tbl>
              <a:tblPr/>
              <a:tblGrid>
                <a:gridCol w="535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086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969696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969696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969696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948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 1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numbers</a:t>
            </a:r>
          </a:p>
          <a:p>
            <a:pPr algn="ctr"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086 198 342 374 466 473 709 766 973 981</a:t>
            </a:r>
          </a:p>
          <a:p>
            <a:pPr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	are now in order</a:t>
            </a: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next example uses the binary representation of numbers, which is even easier to follow</a:t>
            </a:r>
          </a:p>
        </p:txBody>
      </p:sp>
    </p:spTree>
    <p:extLst>
      <p:ext uri="{BB962C8B-B14F-4D97-AF65-F5344CB8AC3E}">
        <p14:creationId xmlns:p14="http://schemas.microsoft.com/office/powerpoint/2010/main" val="1268519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 2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Sort the following base 2 numbers:</a:t>
            </a:r>
          </a:p>
          <a:p>
            <a:pPr algn="ctr">
              <a:buFont typeface="Arial" charset="0"/>
              <a:buNone/>
            </a:pPr>
            <a:r>
              <a:rPr lang="en-US" altLang="en-US" sz="1350" dirty="0">
                <a:latin typeface="Arial" charset="0"/>
                <a:cs typeface="Arial" charset="0"/>
              </a:rPr>
              <a:t>  </a:t>
            </a:r>
            <a:r>
              <a:rPr lang="en-US" alt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1111 11011 11001 10000 11010 101 11100 111 1011 10101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First, interpret each as a 5-bit number:</a:t>
            </a:r>
          </a:p>
          <a:p>
            <a:pPr algn="ctr">
              <a:buFontTx/>
              <a:buNone/>
            </a:pP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01111  11011  11001  10000  11010  00101  11100  00111  01011  10101</a:t>
            </a:r>
            <a:endParaRPr lang="en-US" altLang="en-US" sz="13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Next, create an array of two queues:</a:t>
            </a:r>
          </a:p>
        </p:txBody>
      </p:sp>
      <p:graphicFrame>
        <p:nvGraphicFramePr>
          <p:cNvPr id="207876" name="Group 4"/>
          <p:cNvGraphicFramePr>
            <a:graphicFrameLocks noGrp="1"/>
          </p:cNvGraphicFramePr>
          <p:nvPr/>
        </p:nvGraphicFramePr>
        <p:xfrm>
          <a:off x="1763316" y="3165873"/>
          <a:ext cx="5757865" cy="564907"/>
        </p:xfrm>
        <a:graphic>
          <a:graphicData uri="http://schemas.openxmlformats.org/drawingml/2006/table">
            <a:tbl>
              <a:tblPr/>
              <a:tblGrid>
                <a:gridCol w="448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1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31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31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74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0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1199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1763316" y="2077269"/>
          <a:ext cx="5757865" cy="563728"/>
        </p:xfrm>
        <a:graphic>
          <a:graphicData uri="http://schemas.openxmlformats.org/drawingml/2006/table">
            <a:tbl>
              <a:tblPr/>
              <a:tblGrid>
                <a:gridCol w="448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1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31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31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74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 2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Place the numbers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sz="1350" dirty="0">
                <a:latin typeface="Arial" charset="0"/>
                <a:cs typeface="Arial" charset="0"/>
              </a:rPr>
              <a:t> 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0111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1101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1100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1000</a:t>
            </a:r>
            <a:r>
              <a:rPr lang="en-US" sz="1200" dirty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1101</a:t>
            </a:r>
            <a:r>
              <a:rPr lang="en-US" sz="1200" dirty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0010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1110</a:t>
            </a:r>
            <a:r>
              <a:rPr lang="en-US" sz="1200" dirty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0011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0101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1010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endParaRPr lang="en-US" altLang="en-US" sz="13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FontTx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into the queues based on the 5</a:t>
            </a:r>
            <a:r>
              <a:rPr lang="en-US" altLang="en-US" baseline="30000" dirty="0">
                <a:latin typeface="Arial" charset="0"/>
                <a:cs typeface="Arial" charset="0"/>
              </a:rPr>
              <a:t>th</a:t>
            </a:r>
            <a:r>
              <a:rPr lang="en-US" altLang="en-US" dirty="0">
                <a:latin typeface="Arial" charset="0"/>
                <a:cs typeface="Arial" charset="0"/>
              </a:rPr>
              <a:t> bit:</a:t>
            </a:r>
          </a:p>
          <a:p>
            <a:pPr>
              <a:buFontTx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Remove them in order:</a:t>
            </a:r>
          </a:p>
          <a:p>
            <a:pPr>
              <a:buFontTx/>
              <a:buNone/>
            </a:pPr>
            <a:r>
              <a:rPr lang="en-US" altLang="en-US" sz="1350" dirty="0">
                <a:latin typeface="Arial" charset="0"/>
                <a:cs typeface="Arial" charset="0"/>
              </a:rPr>
              <a:t>      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1000</a:t>
            </a:r>
            <a:r>
              <a:rPr lang="en-US" altLang="en-US" sz="1200" dirty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1101</a:t>
            </a:r>
            <a:r>
              <a:rPr lang="en-US" altLang="en-US" sz="1200" dirty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1110</a:t>
            </a:r>
            <a:r>
              <a:rPr lang="en-US" altLang="en-US" sz="1200" dirty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0111</a:t>
            </a:r>
            <a:r>
              <a:rPr lang="en-US" alt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1101</a:t>
            </a:r>
            <a:r>
              <a:rPr lang="en-US" alt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1100</a:t>
            </a:r>
            <a:r>
              <a:rPr lang="en-US" alt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0010</a:t>
            </a:r>
            <a:r>
              <a:rPr lang="en-US" alt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0011</a:t>
            </a:r>
            <a:r>
              <a:rPr lang="en-US" alt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0101</a:t>
            </a:r>
            <a:r>
              <a:rPr lang="en-US" alt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1010</a:t>
            </a:r>
            <a:r>
              <a:rPr lang="en-US" alt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endParaRPr lang="en-US" altLang="en-US" sz="13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altLang="en-US" dirty="0">
              <a:latin typeface="Arial" charset="0"/>
              <a:cs typeface="Arial" charset="0"/>
            </a:endParaRPr>
          </a:p>
        </p:txBody>
      </p:sp>
      <p:graphicFrame>
        <p:nvGraphicFramePr>
          <p:cNvPr id="208942" name="Group 46"/>
          <p:cNvGraphicFramePr>
            <a:graphicFrameLocks noGrp="1"/>
          </p:cNvGraphicFramePr>
          <p:nvPr/>
        </p:nvGraphicFramePr>
        <p:xfrm>
          <a:off x="1763316" y="2077270"/>
          <a:ext cx="5757865" cy="563728"/>
        </p:xfrm>
        <a:graphic>
          <a:graphicData uri="http://schemas.openxmlformats.org/drawingml/2006/table">
            <a:tbl>
              <a:tblPr/>
              <a:tblGrid>
                <a:gridCol w="448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1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31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31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74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38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1765417" y="2079346"/>
          <a:ext cx="5757865" cy="563728"/>
        </p:xfrm>
        <a:graphic>
          <a:graphicData uri="http://schemas.openxmlformats.org/drawingml/2006/table">
            <a:tbl>
              <a:tblPr/>
              <a:tblGrid>
                <a:gridCol w="448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1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31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31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74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 2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Place the numbers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sz="1350" dirty="0">
                <a:latin typeface="Arial" charset="0"/>
                <a:cs typeface="Arial" charset="0"/>
              </a:rPr>
              <a:t> 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100</a:t>
            </a:r>
            <a:r>
              <a:rPr lang="en-US" sz="1200" dirty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0  110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0  111</a:t>
            </a:r>
            <a:r>
              <a:rPr lang="en-US" sz="1200" dirty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0  011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1  110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1  110</a:t>
            </a:r>
            <a:r>
              <a:rPr lang="en-US" sz="1200" dirty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1  001</a:t>
            </a:r>
            <a:r>
              <a:rPr lang="en-US" sz="1200" dirty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1  001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1  010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1 101</a:t>
            </a:r>
            <a:r>
              <a:rPr lang="en-US" sz="1200" dirty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pPr>
              <a:buFontTx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into the queues based on the 4</a:t>
            </a:r>
            <a:r>
              <a:rPr lang="en-US" altLang="en-US" baseline="30000" dirty="0">
                <a:latin typeface="Arial" charset="0"/>
                <a:cs typeface="Arial" charset="0"/>
              </a:rPr>
              <a:t>th</a:t>
            </a:r>
            <a:r>
              <a:rPr lang="en-US" altLang="en-US" dirty="0">
                <a:latin typeface="Arial" charset="0"/>
                <a:cs typeface="Arial" charset="0"/>
              </a:rPr>
              <a:t> bit:</a:t>
            </a:r>
          </a:p>
          <a:p>
            <a:pPr>
              <a:buFontTx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Remove them in order:</a:t>
            </a:r>
          </a:p>
          <a:p>
            <a:pPr>
              <a:buFontTx/>
              <a:buNone/>
            </a:pPr>
            <a:r>
              <a:rPr lang="en-US" altLang="en-US" sz="1350" dirty="0">
                <a:latin typeface="Arial" charset="0"/>
                <a:cs typeface="Arial" charset="0"/>
              </a:rPr>
              <a:t>      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100</a:t>
            </a:r>
            <a:r>
              <a:rPr lang="en-US" altLang="en-US" sz="1200" dirty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0  111</a:t>
            </a:r>
            <a:r>
              <a:rPr lang="en-US" altLang="en-US" sz="1200" dirty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0  110</a:t>
            </a:r>
            <a:r>
              <a:rPr lang="en-US" altLang="en-US" sz="1200" dirty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1  001</a:t>
            </a:r>
            <a:r>
              <a:rPr lang="en-US" altLang="en-US" sz="1200" dirty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1  101</a:t>
            </a:r>
            <a:r>
              <a:rPr lang="en-US" altLang="en-US" sz="1200" dirty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1  110</a:t>
            </a:r>
            <a:r>
              <a:rPr lang="en-US" alt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0  011</a:t>
            </a:r>
            <a:r>
              <a:rPr lang="en-US" alt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1  110</a:t>
            </a:r>
            <a:r>
              <a:rPr lang="en-US" alt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1  001</a:t>
            </a:r>
            <a:r>
              <a:rPr lang="en-US" alt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1  010</a:t>
            </a:r>
            <a:r>
              <a:rPr lang="en-US" alt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endParaRPr lang="en-US" altLang="en-US" sz="13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altLang="en-US" dirty="0">
              <a:latin typeface="Arial" charset="0"/>
              <a:cs typeface="Arial" charset="0"/>
            </a:endParaRPr>
          </a:p>
        </p:txBody>
      </p:sp>
      <p:graphicFrame>
        <p:nvGraphicFramePr>
          <p:cNvPr id="209924" name="Group 4"/>
          <p:cNvGraphicFramePr>
            <a:graphicFrameLocks noGrp="1"/>
          </p:cNvGraphicFramePr>
          <p:nvPr/>
        </p:nvGraphicFramePr>
        <p:xfrm>
          <a:off x="1763316" y="2077269"/>
          <a:ext cx="5757865" cy="563728"/>
        </p:xfrm>
        <a:graphic>
          <a:graphicData uri="http://schemas.openxmlformats.org/drawingml/2006/table">
            <a:tbl>
              <a:tblPr/>
              <a:tblGrid>
                <a:gridCol w="448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1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31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31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74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89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1765417" y="2079346"/>
          <a:ext cx="5757865" cy="563728"/>
        </p:xfrm>
        <a:graphic>
          <a:graphicData uri="http://schemas.openxmlformats.org/drawingml/2006/table">
            <a:tbl>
              <a:tblPr/>
              <a:tblGrid>
                <a:gridCol w="448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1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31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31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74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 2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Place the numbers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sz="1350" dirty="0">
                <a:latin typeface="Arial" charset="0"/>
                <a:cs typeface="Arial" charset="0"/>
              </a:rPr>
              <a:t> 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sz="1200" dirty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00  11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00  11</a:t>
            </a:r>
            <a:r>
              <a:rPr lang="en-US" sz="1200" dirty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01  00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01  10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01  11</a:t>
            </a:r>
            <a:r>
              <a:rPr lang="en-US" sz="1200" dirty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10  01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11  11</a:t>
            </a:r>
            <a:r>
              <a:rPr lang="en-US" sz="1200" dirty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11  00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11  01</a:t>
            </a:r>
            <a:r>
              <a:rPr lang="en-US" sz="1200" dirty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  <a:endParaRPr lang="en-US" altLang="en-US" sz="13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FontTx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into the queues based on the 3</a:t>
            </a:r>
            <a:r>
              <a:rPr lang="en-US" altLang="en-US" baseline="30000" dirty="0">
                <a:latin typeface="Arial" charset="0"/>
                <a:cs typeface="Arial" charset="0"/>
              </a:rPr>
              <a:t>rd</a:t>
            </a:r>
            <a:r>
              <a:rPr lang="en-US" altLang="en-US" dirty="0">
                <a:latin typeface="Arial" charset="0"/>
                <a:cs typeface="Arial" charset="0"/>
              </a:rPr>
              <a:t> bit:</a:t>
            </a:r>
          </a:p>
          <a:p>
            <a:pPr>
              <a:buFontTx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Remove them in order:</a:t>
            </a:r>
          </a:p>
          <a:p>
            <a:pPr>
              <a:buFontTx/>
              <a:buNone/>
            </a:pPr>
            <a:r>
              <a:rPr lang="en-US" altLang="en-US" sz="1350" dirty="0">
                <a:latin typeface="Arial" charset="0"/>
                <a:cs typeface="Arial" charset="0"/>
              </a:rPr>
              <a:t>      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altLang="en-US" sz="1200" dirty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00  11</a:t>
            </a:r>
            <a:r>
              <a:rPr lang="en-US" altLang="en-US" sz="1200" dirty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01  11</a:t>
            </a:r>
            <a:r>
              <a:rPr lang="en-US" altLang="en-US" sz="1200" dirty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10  11</a:t>
            </a:r>
            <a:r>
              <a:rPr lang="en-US" altLang="en-US" sz="1200" dirty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11  01</a:t>
            </a:r>
            <a:r>
              <a:rPr lang="en-US" altLang="en-US" sz="1200" dirty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11  11</a:t>
            </a:r>
            <a:r>
              <a:rPr lang="en-US" alt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00  00</a:t>
            </a:r>
            <a:r>
              <a:rPr lang="en-US" alt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01  10</a:t>
            </a:r>
            <a:r>
              <a:rPr lang="en-US" alt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01  01</a:t>
            </a:r>
            <a:r>
              <a:rPr lang="en-US" alt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11  00</a:t>
            </a:r>
            <a:r>
              <a:rPr lang="en-US" alt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</a:p>
          <a:p>
            <a:endParaRPr lang="en-US" altLang="en-US" sz="135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210948" name="Group 4"/>
          <p:cNvGraphicFramePr>
            <a:graphicFrameLocks noGrp="1"/>
          </p:cNvGraphicFramePr>
          <p:nvPr/>
        </p:nvGraphicFramePr>
        <p:xfrm>
          <a:off x="1763316" y="2077269"/>
          <a:ext cx="5757865" cy="563728"/>
        </p:xfrm>
        <a:graphic>
          <a:graphicData uri="http://schemas.openxmlformats.org/drawingml/2006/table">
            <a:tbl>
              <a:tblPr/>
              <a:tblGrid>
                <a:gridCol w="448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1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31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31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74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9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1765417" y="2079346"/>
          <a:ext cx="5757865" cy="563728"/>
        </p:xfrm>
        <a:graphic>
          <a:graphicData uri="http://schemas.openxmlformats.org/drawingml/2006/table">
            <a:tbl>
              <a:tblPr/>
              <a:tblGrid>
                <a:gridCol w="448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1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31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31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74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 2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Place the numbers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sz="1350" dirty="0">
                <a:latin typeface="Arial" charset="0"/>
                <a:cs typeface="Arial" charset="0"/>
              </a:rPr>
              <a:t> 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200" dirty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000  1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001  1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010  1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011  0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011  1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100  0</a:t>
            </a:r>
            <a:r>
              <a:rPr lang="en-US" sz="1200" dirty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101  1</a:t>
            </a:r>
            <a:r>
              <a:rPr lang="en-US" sz="1200" dirty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101  0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111  0</a:t>
            </a:r>
            <a:r>
              <a:rPr lang="en-US" sz="1200" dirty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111</a:t>
            </a:r>
            <a:endParaRPr lang="en-US" altLang="en-US" sz="13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FontTx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into the queues based on the 2</a:t>
            </a:r>
            <a:r>
              <a:rPr lang="en-US" altLang="en-US" baseline="30000" dirty="0">
                <a:latin typeface="Arial" charset="0"/>
                <a:cs typeface="Arial" charset="0"/>
              </a:rPr>
              <a:t>nd</a:t>
            </a:r>
            <a:r>
              <a:rPr lang="en-US" altLang="en-US" dirty="0">
                <a:latin typeface="Arial" charset="0"/>
                <a:cs typeface="Arial" charset="0"/>
              </a:rPr>
              <a:t> bit:</a:t>
            </a:r>
          </a:p>
          <a:p>
            <a:pPr>
              <a:buFontTx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Remove them in order:</a:t>
            </a:r>
          </a:p>
          <a:p>
            <a:pPr>
              <a:buFontTx/>
              <a:buNone/>
            </a:pPr>
            <a:r>
              <a:rPr lang="en-US" altLang="en-US" sz="1350" dirty="0">
                <a:latin typeface="Arial" charset="0"/>
                <a:cs typeface="Arial" charset="0"/>
              </a:rPr>
              <a:t>      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000  0</a:t>
            </a:r>
            <a:r>
              <a:rPr lang="en-US" altLang="en-US" sz="1200" dirty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101  1</a:t>
            </a:r>
            <a:r>
              <a:rPr lang="en-US" altLang="en-US" sz="1200" dirty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101  0</a:t>
            </a:r>
            <a:r>
              <a:rPr lang="en-US" altLang="en-US" sz="1200" dirty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111  1</a:t>
            </a:r>
            <a:r>
              <a:rPr lang="en-US" alt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001  1</a:t>
            </a:r>
            <a:r>
              <a:rPr lang="en-US" alt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010  1</a:t>
            </a:r>
            <a:r>
              <a:rPr lang="en-US" alt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011  0</a:t>
            </a:r>
            <a:r>
              <a:rPr lang="en-US" alt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011  1</a:t>
            </a:r>
            <a:r>
              <a:rPr lang="en-US" alt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100  0</a:t>
            </a:r>
            <a:r>
              <a:rPr lang="en-US" alt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111</a:t>
            </a:r>
          </a:p>
          <a:p>
            <a:endParaRPr lang="en-US" altLang="en-US" dirty="0">
              <a:latin typeface="Arial" charset="0"/>
              <a:cs typeface="Arial" charset="0"/>
            </a:endParaRPr>
          </a:p>
        </p:txBody>
      </p:sp>
      <p:graphicFrame>
        <p:nvGraphicFramePr>
          <p:cNvPr id="211972" name="Group 4"/>
          <p:cNvGraphicFramePr>
            <a:graphicFrameLocks noGrp="1"/>
          </p:cNvGraphicFramePr>
          <p:nvPr/>
        </p:nvGraphicFramePr>
        <p:xfrm>
          <a:off x="1763316" y="2077269"/>
          <a:ext cx="5757865" cy="563728"/>
        </p:xfrm>
        <a:graphic>
          <a:graphicData uri="http://schemas.openxmlformats.org/drawingml/2006/table">
            <a:tbl>
              <a:tblPr/>
              <a:tblGrid>
                <a:gridCol w="448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1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31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31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74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40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1765417" y="2079346"/>
          <a:ext cx="5757865" cy="563728"/>
        </p:xfrm>
        <a:graphic>
          <a:graphicData uri="http://schemas.openxmlformats.org/drawingml/2006/table">
            <a:tbl>
              <a:tblPr/>
              <a:tblGrid>
                <a:gridCol w="448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1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31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31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74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 2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Place the numbers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sz="1350" dirty="0">
                <a:latin typeface="Arial" charset="0"/>
                <a:cs typeface="Arial" charset="0"/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0000  </a:t>
            </a:r>
            <a:r>
              <a:rPr lang="en-US" sz="1200" dirty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0101 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0101  </a:t>
            </a:r>
            <a:r>
              <a:rPr lang="en-US" sz="1200" dirty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0111 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1001 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1010 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1011  </a:t>
            </a:r>
            <a:r>
              <a:rPr lang="en-US" sz="1200" dirty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1011 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1100  </a:t>
            </a:r>
            <a:r>
              <a:rPr lang="en-US" sz="1200" dirty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1111</a:t>
            </a:r>
            <a:endParaRPr lang="en-US" altLang="en-US" sz="13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FontTx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into the queues based on the 1</a:t>
            </a:r>
            <a:r>
              <a:rPr lang="en-US" altLang="en-US" baseline="30000" dirty="0">
                <a:latin typeface="Arial" charset="0"/>
                <a:cs typeface="Arial" charset="0"/>
              </a:rPr>
              <a:t>st</a:t>
            </a:r>
            <a:r>
              <a:rPr lang="en-US" altLang="en-US" dirty="0">
                <a:latin typeface="Arial" charset="0"/>
                <a:cs typeface="Arial" charset="0"/>
              </a:rPr>
              <a:t> bit:</a:t>
            </a:r>
          </a:p>
          <a:p>
            <a:pPr>
              <a:buFontTx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Remove them in order:</a:t>
            </a:r>
          </a:p>
          <a:p>
            <a:pPr>
              <a:buFontTx/>
              <a:buNone/>
            </a:pPr>
            <a:r>
              <a:rPr lang="en-US" altLang="en-US" sz="1350" dirty="0">
                <a:latin typeface="Arial" charset="0"/>
                <a:cs typeface="Arial" charset="0"/>
              </a:rPr>
              <a:t>      </a:t>
            </a:r>
            <a:r>
              <a:rPr lang="en-US" altLang="en-US" sz="1200" dirty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0101  </a:t>
            </a:r>
            <a:r>
              <a:rPr lang="en-US" altLang="en-US" sz="1200" dirty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0111  </a:t>
            </a:r>
            <a:r>
              <a:rPr lang="en-US" altLang="en-US" sz="1200" dirty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1011  </a:t>
            </a:r>
            <a:r>
              <a:rPr lang="en-US" altLang="en-US" sz="1200" dirty="0">
                <a:solidFill>
                  <a:schemeClr val="hlin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1111  </a:t>
            </a:r>
            <a:r>
              <a:rPr lang="en-US" alt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0000  </a:t>
            </a:r>
            <a:r>
              <a:rPr lang="en-US" alt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0101  </a:t>
            </a:r>
            <a:r>
              <a:rPr lang="en-US" alt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1001  </a:t>
            </a:r>
            <a:r>
              <a:rPr lang="en-US" alt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1010  </a:t>
            </a:r>
            <a:r>
              <a:rPr lang="en-US" alt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1011  </a:t>
            </a:r>
            <a:r>
              <a:rPr lang="en-US" alt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1100</a:t>
            </a:r>
          </a:p>
          <a:p>
            <a:endParaRPr lang="en-US" altLang="en-US" sz="135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212996" name="Group 4"/>
          <p:cNvGraphicFramePr>
            <a:graphicFrameLocks noGrp="1"/>
          </p:cNvGraphicFramePr>
          <p:nvPr/>
        </p:nvGraphicFramePr>
        <p:xfrm>
          <a:off x="1763316" y="2077270"/>
          <a:ext cx="5757865" cy="563728"/>
        </p:xfrm>
        <a:graphic>
          <a:graphicData uri="http://schemas.openxmlformats.org/drawingml/2006/table">
            <a:tbl>
              <a:tblPr/>
              <a:tblGrid>
                <a:gridCol w="448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1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31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31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74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1010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1011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1100</a:t>
                      </a: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52" marB="34252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630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Supporting example</a:t>
            </a:r>
            <a:endParaRPr lang="en-US" altLang="en-US" sz="3000" dirty="0">
              <a:latin typeface="Arial" charset="0"/>
              <a:cs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Instead, consider the following scheme: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Create a bit vector with 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10 000 000</a:t>
            </a:r>
            <a:r>
              <a:rPr lang="en-US" altLang="en-US" dirty="0">
                <a:latin typeface="Arial" charset="0"/>
                <a:cs typeface="Arial" charset="0"/>
              </a:rPr>
              <a:t> bits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This requires 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10</a:t>
            </a:r>
            <a:r>
              <a:rPr lang="en-US" altLang="en-US" baseline="30000" dirty="0">
                <a:latin typeface="Times New Roman" pitchFamily="18" charset="0"/>
                <a:cs typeface="Arial" charset="0"/>
              </a:rPr>
              <a:t>7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/1024/1024/8 ≈ 1.2 MiB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Set each bit to 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0</a:t>
            </a:r>
            <a:r>
              <a:rPr lang="en-US" altLang="en-US" dirty="0">
                <a:latin typeface="Arial" charset="0"/>
                <a:cs typeface="Arial" charset="0"/>
              </a:rPr>
              <a:t> (indicating false)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For each phone number, set the bit indexed by the phone number to 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1</a:t>
            </a:r>
            <a:r>
              <a:rPr lang="en-US" altLang="en-US" dirty="0">
                <a:latin typeface="Arial" charset="0"/>
                <a:cs typeface="Arial" charset="0"/>
              </a:rPr>
              <a:t> (true)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Once each phone number has been checked, walk through the array and for each bit which is 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1</a:t>
            </a:r>
            <a:r>
              <a:rPr lang="en-US" altLang="en-US" dirty="0">
                <a:latin typeface="Arial" charset="0"/>
                <a:cs typeface="Arial" charset="0"/>
              </a:rPr>
              <a:t>, record that number </a:t>
            </a:r>
          </a:p>
        </p:txBody>
      </p:sp>
    </p:spTree>
    <p:extLst>
      <p:ext uri="{BB962C8B-B14F-4D97-AF65-F5344CB8AC3E}">
        <p14:creationId xmlns:p14="http://schemas.microsoft.com/office/powerpoint/2010/main" val="347266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 2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 numbers</a:t>
            </a:r>
          </a:p>
          <a:p>
            <a:pPr>
              <a:buFontTx/>
              <a:buNone/>
            </a:pPr>
            <a:r>
              <a:rPr lang="en-US" alt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00101  00111  01011  01111  10000  10101  11001  11010  11011  11100</a:t>
            </a:r>
          </a:p>
          <a:p>
            <a:pPr>
              <a:buFontTx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are now in order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This required 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5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enqueues</a:t>
            </a:r>
            <a:r>
              <a:rPr lang="en-US" altLang="en-US" dirty="0">
                <a:latin typeface="Arial" charset="0"/>
                <a:cs typeface="Arial" charset="0"/>
              </a:rPr>
              <a:t> and </a:t>
            </a:r>
            <a:r>
              <a:rPr lang="en-US" altLang="en-US" dirty="0" err="1">
                <a:latin typeface="Arial" charset="0"/>
                <a:cs typeface="Arial" charset="0"/>
              </a:rPr>
              <a:t>dequeues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In this case, it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 = 10</a:t>
            </a:r>
          </a:p>
        </p:txBody>
      </p:sp>
    </p:spTree>
    <p:extLst>
      <p:ext uri="{BB962C8B-B14F-4D97-AF65-F5344CB8AC3E}">
        <p14:creationId xmlns:p14="http://schemas.microsoft.com/office/powerpoint/2010/main" val="39056699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Sorting binary numbers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 implementation of multiple queues requires a lot of memory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Note, however, that the sum of the entries in the two queues is always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Create a new array of size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dirty="0">
                <a:latin typeface="Arial" charset="0"/>
                <a:cs typeface="Arial" charset="0"/>
              </a:rPr>
              <a:t> for a two-ended queues where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If the relevant bit is 0, enqueue it at at the front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Otherwise, the relevant bit is 1, so enqueue it at the back</a:t>
            </a:r>
          </a:p>
          <a:p>
            <a:pPr lvl="2"/>
            <a:endParaRPr lang="en-US" altLang="en-US" dirty="0">
              <a:latin typeface="Arial" charset="0"/>
              <a:cs typeface="Arial" charset="0"/>
            </a:endParaRPr>
          </a:p>
          <a:p>
            <a:pPr marL="685800" lvl="2"/>
            <a:endParaRPr lang="en-US" altLang="en-US" dirty="0">
              <a:latin typeface="Arial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2196" y="3043924"/>
            <a:ext cx="4859501" cy="139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9164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Sorting binary numbers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Once we finish, the two queues have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dirty="0">
                <a:latin typeface="Arial" charset="0"/>
                <a:cs typeface="Arial" charset="0"/>
              </a:rPr>
              <a:t> entries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Now, suppose the 0-queue has </a:t>
            </a:r>
            <a:r>
              <a:rPr lang="en-US" alt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current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entries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To iterate through the entries:   go from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dirty="0">
                <a:latin typeface="Arial" charset="0"/>
                <a:cs typeface="Arial" charset="0"/>
              </a:rPr>
              <a:t> to </a:t>
            </a:r>
            <a:r>
              <a:rPr lang="en-US" alt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current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– 1</a:t>
            </a:r>
            <a:r>
              <a:rPr lang="en-US" altLang="en-US" dirty="0">
                <a:latin typeface="Arial" charset="0"/>
                <a:cs typeface="Arial" charset="0"/>
              </a:rPr>
              <a:t>, then from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n - 1</a:t>
            </a:r>
            <a:r>
              <a:rPr lang="en-US" altLang="en-US" dirty="0">
                <a:latin typeface="Arial" charset="0"/>
                <a:cs typeface="Arial" charset="0"/>
              </a:rPr>
              <a:t> down to </a:t>
            </a:r>
            <a:r>
              <a:rPr lang="en-US" alt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current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Go to the next bit and now use the original array as the queue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2196" y="3043925"/>
            <a:ext cx="4859501" cy="139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1915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2406" indent="-202406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Consider sorting the following 20 3-bit numbers</a:t>
            </a:r>
          </a:p>
          <a:p>
            <a:pPr marL="202406" indent="-202406"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202406" indent="-202406"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These are the numbers</a:t>
            </a:r>
          </a:p>
          <a:p>
            <a:pPr marL="342900" lvl="1" indent="0" algn="ctr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6 7 1 3 5 2 0 4 2 1 7 2 1 3 5 2 7 5 0 4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23628" y="1727183"/>
          <a:ext cx="6723360" cy="278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6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8486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2406" indent="-202406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Allocate a new array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23628" y="1727183"/>
          <a:ext cx="6723360" cy="278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6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23628" y="2375255"/>
          <a:ext cx="6723360" cy="278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6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480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2406" indent="-202406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Sort on the least-significant bit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23628" y="1727183"/>
          <a:ext cx="6723360" cy="278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6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23628" y="2375255"/>
          <a:ext cx="6723360" cy="278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6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247964" y="2301720"/>
            <a:ext cx="0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385646" y="2059319"/>
            <a:ext cx="6372708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3402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2406" indent="-202406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Consider the original array as empty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23628" y="1727183"/>
          <a:ext cx="6723360" cy="278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6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23628" y="2375255"/>
          <a:ext cx="6723360" cy="278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6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4247964" y="2301720"/>
            <a:ext cx="0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3599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2406" indent="-202406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Sort on the intermediate bit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23628" y="1727183"/>
          <a:ext cx="6723360" cy="278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6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23628" y="2375255"/>
          <a:ext cx="6723360" cy="278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6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4247964" y="2301720"/>
            <a:ext cx="0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80792" y="1644856"/>
            <a:ext cx="0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385646" y="2724976"/>
            <a:ext cx="27003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409982" y="2724976"/>
            <a:ext cx="3348372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3828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2406" indent="-202406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Consider the other array as empty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23628" y="1727183"/>
          <a:ext cx="6723360" cy="278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6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23628" y="2375255"/>
          <a:ext cx="6723360" cy="278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6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580792" y="1644856"/>
            <a:ext cx="0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1159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2406" indent="-202406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Sort on the most-significant bit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23628" y="1727183"/>
          <a:ext cx="6723360" cy="278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6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23628" y="2375255"/>
          <a:ext cx="6723360" cy="278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6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4913621" y="2301720"/>
            <a:ext cx="0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80792" y="1644856"/>
            <a:ext cx="0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385646" y="2059319"/>
            <a:ext cx="3024336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734018" y="2059319"/>
            <a:ext cx="3024336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392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Supporting example</a:t>
            </a:r>
            <a:endParaRPr lang="en-CA" altLang="en-US" dirty="0">
              <a:latin typeface="Arial" charset="0"/>
              <a:cs typeface="Arial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>
                <a:latin typeface="Arial" charset="0"/>
                <a:cs typeface="Arial" charset="0"/>
              </a:rPr>
              <a:t>	For example, consider this</a:t>
            </a:r>
            <a:br>
              <a:rPr lang="en-CA" altLang="en-US">
                <a:latin typeface="Arial" charset="0"/>
                <a:cs typeface="Arial" charset="0"/>
              </a:rPr>
            </a:br>
            <a:r>
              <a:rPr lang="en-CA" altLang="en-US">
                <a:latin typeface="Arial" charset="0"/>
                <a:cs typeface="Arial" charset="0"/>
              </a:rPr>
              <a:t>section within the bit array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099073"/>
              </p:ext>
            </p:extLst>
          </p:nvPr>
        </p:nvGraphicFramePr>
        <p:xfrm>
          <a:off x="5266135" y="1200150"/>
          <a:ext cx="2987216" cy="3497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2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0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dirty="0"/>
                        <a:t>⋮ </a:t>
                      </a:r>
                    </a:p>
                  </a:txBody>
                  <a:tcPr marL="68629" marR="68629" marT="34295" marB="34295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⋮ </a:t>
                      </a:r>
                    </a:p>
                  </a:txBody>
                  <a:tcPr marL="68629" marR="68629" marT="34295" marB="342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53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6857548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dirty="0"/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53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6857549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dirty="0"/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53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6857550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900" dirty="0"/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53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6857551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dirty="0"/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53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6857552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dirty="0"/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53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6857553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dirty="0"/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53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6857554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dirty="0"/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53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6857555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dirty="0"/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53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6857556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dirty="0"/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53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6857557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dirty="0"/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053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6857558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dirty="0"/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053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6857559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dirty="0"/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053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6857560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dirty="0"/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053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6857561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dirty="0"/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053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6857562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dirty="0"/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0045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⋮</a:t>
                      </a:r>
                    </a:p>
                  </a:txBody>
                  <a:tcPr marL="68629" marR="68629" marT="34295" marB="34295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⋮</a:t>
                      </a:r>
                    </a:p>
                  </a:txBody>
                  <a:tcPr marL="68629" marR="68629" marT="34295" marB="3429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4231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2406" indent="-202406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Now we must copy back, swapping the second half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23628" y="1727183"/>
          <a:ext cx="6723360" cy="278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6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23628" y="2375255"/>
          <a:ext cx="6723360" cy="278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6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4913621" y="2301720"/>
            <a:ext cx="0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6187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2406" indent="-202406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Now we must copy back, swapping the second half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23628" y="1727183"/>
          <a:ext cx="6723360" cy="278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6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23628" y="2375255"/>
          <a:ext cx="6723360" cy="278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6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4913621" y="2301720"/>
            <a:ext cx="0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385646" y="1995732"/>
            <a:ext cx="0" cy="37804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760952" y="1995732"/>
            <a:ext cx="0" cy="37804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220072" y="1995732"/>
            <a:ext cx="2430270" cy="37804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220072" y="1995732"/>
            <a:ext cx="2430270" cy="37804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6576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2406" indent="-202406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Deleting the temporary array and we are finished</a:t>
            </a:r>
          </a:p>
          <a:p>
            <a:pPr marL="202406" indent="-202406"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202406" indent="-202406"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Thus,</a:t>
            </a:r>
          </a:p>
          <a:p>
            <a:pPr marL="342900" lvl="1" indent="0" algn="ctr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6 7 1 3 5 2 0 4 2 1 7 2 1 3 5 2 7 5 0 4</a:t>
            </a:r>
          </a:p>
          <a:p>
            <a:pPr marL="342900" lvl="1" indent="0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     is now</a:t>
            </a:r>
          </a:p>
          <a:p>
            <a:pPr marL="342900" lvl="1" indent="0" algn="ctr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0 0 1 1 1 2 2 2 2 3 3 4 4 5 5 5 6 7 7 7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23628" y="1727183"/>
          <a:ext cx="6723360" cy="278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6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61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1346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Radix sort uses bucket sort on each digit of a set of numbers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Interesting in theory, less useful in practice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The constant factor is large (think need to do 32 iterations for 32 bit </a:t>
            </a:r>
            <a:r>
              <a:rPr lang="en-US" altLang="en-US" dirty="0" err="1">
                <a:latin typeface="Arial" charset="0"/>
                <a:cs typeface="Arial" charset="0"/>
              </a:rPr>
              <a:t>ints</a:t>
            </a:r>
            <a:r>
              <a:rPr lang="en-US" altLang="en-US" dirty="0">
                <a:latin typeface="Arial" charset="0"/>
                <a:cs typeface="Arial" charset="0"/>
              </a:rPr>
              <a:t>)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Useful in a few scenarios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numbers with significant duplication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Non default variable type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GPU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…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idea is used elsewhere</a:t>
            </a:r>
            <a:endParaRPr lang="en-US" altLang="en-US" dirty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867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Supporting example</a:t>
            </a:r>
            <a:endParaRPr lang="en-CA" altLang="en-US" dirty="0">
              <a:latin typeface="Arial" charset="0"/>
              <a:cs typeface="Arial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>
                <a:latin typeface="Arial" charset="0"/>
                <a:cs typeface="Arial" charset="0"/>
              </a:rPr>
              <a:t>	For each phone number, set the</a:t>
            </a:r>
            <a:br>
              <a:rPr lang="en-CA" altLang="en-US">
                <a:latin typeface="Arial" charset="0"/>
                <a:cs typeface="Arial" charset="0"/>
              </a:rPr>
            </a:br>
            <a:r>
              <a:rPr lang="en-CA" altLang="en-US">
                <a:latin typeface="Arial" charset="0"/>
                <a:cs typeface="Arial" charset="0"/>
              </a:rPr>
              <a:t>corresponding bit</a:t>
            </a:r>
          </a:p>
          <a:p>
            <a:pPr lvl="1"/>
            <a:r>
              <a:rPr lang="en-CA" altLang="en-US">
                <a:latin typeface="Arial" charset="0"/>
                <a:cs typeface="Arial" charset="0"/>
              </a:rPr>
              <a:t>For example, 685-7550 is a residential</a:t>
            </a:r>
            <a:br>
              <a:rPr lang="en-CA" altLang="en-US">
                <a:latin typeface="Arial" charset="0"/>
                <a:cs typeface="Arial" charset="0"/>
              </a:rPr>
            </a:br>
            <a:r>
              <a:rPr lang="en-CA" altLang="en-US">
                <a:latin typeface="Arial" charset="0"/>
                <a:cs typeface="Arial" charset="0"/>
              </a:rPr>
              <a:t>phone number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5359958"/>
              </p:ext>
            </p:extLst>
          </p:nvPr>
        </p:nvGraphicFramePr>
        <p:xfrm>
          <a:off x="5266135" y="1200150"/>
          <a:ext cx="2809086" cy="3497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4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dirty="0"/>
                        <a:t>⋮ </a:t>
                      </a:r>
                    </a:p>
                  </a:txBody>
                  <a:tcPr marL="68629" marR="68629" marT="34295" marB="34295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⋮ </a:t>
                      </a:r>
                    </a:p>
                  </a:txBody>
                  <a:tcPr marL="68629" marR="68629" marT="34295" marB="342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617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6857548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✔</a:t>
                      </a:r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617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6857549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✔</a:t>
                      </a:r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617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6857550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900" dirty="0"/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617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6857551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dirty="0"/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617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6857552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dirty="0"/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617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6857553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✔</a:t>
                      </a:r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617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6857554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dirty="0"/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617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6857555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✔</a:t>
                      </a:r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6617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6857556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dirty="0"/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617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6857557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dirty="0"/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6617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6857558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✔</a:t>
                      </a:r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6617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6857559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dirty="0"/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6617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6857560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dirty="0"/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6617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6857561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✔</a:t>
                      </a:r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6617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6857562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✔</a:t>
                      </a:r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5981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⋮</a:t>
                      </a:r>
                    </a:p>
                  </a:txBody>
                  <a:tcPr marL="68629" marR="68629" marT="34295" marB="34295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⋮</a:t>
                      </a:r>
                    </a:p>
                  </a:txBody>
                  <a:tcPr marL="68629" marR="68629" marT="34295" marB="3429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813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Supporting example</a:t>
            </a:r>
            <a:endParaRPr lang="en-CA" altLang="en-US" dirty="0">
              <a:latin typeface="Arial" charset="0"/>
              <a:cs typeface="Arial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>
                <a:latin typeface="Arial" charset="0"/>
                <a:cs typeface="Arial" charset="0"/>
              </a:rPr>
              <a:t>	For each phone number, set the</a:t>
            </a:r>
            <a:br>
              <a:rPr lang="en-CA" altLang="en-US">
                <a:latin typeface="Arial" charset="0"/>
                <a:cs typeface="Arial" charset="0"/>
              </a:rPr>
            </a:br>
            <a:r>
              <a:rPr lang="en-CA" altLang="en-US">
                <a:latin typeface="Arial" charset="0"/>
                <a:cs typeface="Arial" charset="0"/>
              </a:rPr>
              <a:t>corresponding bit</a:t>
            </a:r>
          </a:p>
          <a:p>
            <a:pPr lvl="1"/>
            <a:r>
              <a:rPr lang="en-CA" altLang="en-US">
                <a:latin typeface="Arial" charset="0"/>
                <a:cs typeface="Arial" charset="0"/>
              </a:rPr>
              <a:t>For example, 685-7550 is a residential</a:t>
            </a:r>
            <a:br>
              <a:rPr lang="en-CA" altLang="en-US">
                <a:latin typeface="Arial" charset="0"/>
                <a:cs typeface="Arial" charset="0"/>
              </a:rPr>
            </a:br>
            <a:r>
              <a:rPr lang="en-CA" altLang="en-US">
                <a:latin typeface="Arial" charset="0"/>
                <a:cs typeface="Arial" charset="0"/>
              </a:rPr>
              <a:t>phone number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290930"/>
              </p:ext>
            </p:extLst>
          </p:nvPr>
        </p:nvGraphicFramePr>
        <p:xfrm>
          <a:off x="5266134" y="950026"/>
          <a:ext cx="3034717" cy="3497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6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2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dirty="0"/>
                        <a:t>⋮ </a:t>
                      </a:r>
                    </a:p>
                  </a:txBody>
                  <a:tcPr marL="68629" marR="68629" marT="34295" marB="34295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⋮ </a:t>
                      </a:r>
                    </a:p>
                  </a:txBody>
                  <a:tcPr marL="68629" marR="68629" marT="34295" marB="342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133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6857548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✔</a:t>
                      </a:r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133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6857549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✔</a:t>
                      </a:r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33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6857550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dirty="0">
                          <a:solidFill>
                            <a:srgbClr val="00B0F0"/>
                          </a:solidFill>
                        </a:rPr>
                        <a:t>✔</a:t>
                      </a:r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133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6857551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dirty="0"/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133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6857552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dirty="0"/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133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6857553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✔</a:t>
                      </a:r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133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6857554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dirty="0"/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133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6857555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✔</a:t>
                      </a:r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7133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6857556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dirty="0"/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133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6857557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dirty="0"/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7133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6857558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✔</a:t>
                      </a:r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133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6857559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dirty="0"/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7133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6857560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dirty="0"/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7133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6857561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✔</a:t>
                      </a:r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7133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6857562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✔</a:t>
                      </a:r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0290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⋮</a:t>
                      </a:r>
                    </a:p>
                  </a:txBody>
                  <a:tcPr marL="68629" marR="68629" marT="34295" marB="34295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⋮</a:t>
                      </a:r>
                    </a:p>
                  </a:txBody>
                  <a:tcPr marL="68629" marR="68629" marT="34295" marB="3429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381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Supporting example</a:t>
            </a:r>
            <a:endParaRPr lang="en-CA" altLang="en-US" dirty="0">
              <a:latin typeface="Arial" charset="0"/>
              <a:cs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dirty="0">
                <a:latin typeface="Arial" charset="0"/>
                <a:cs typeface="Arial" charset="0"/>
              </a:rPr>
              <a:t>	At the end, we just take all the numbers</a:t>
            </a:r>
            <a:br>
              <a:rPr lang="en-CA" altLang="en-US" dirty="0">
                <a:latin typeface="Arial" charset="0"/>
                <a:cs typeface="Arial" charset="0"/>
              </a:rPr>
            </a:br>
            <a:r>
              <a:rPr lang="en-CA" altLang="en-US" dirty="0">
                <a:latin typeface="Arial" charset="0"/>
                <a:cs typeface="Arial" charset="0"/>
              </a:rPr>
              <a:t>out that were checked:</a:t>
            </a:r>
          </a:p>
          <a:p>
            <a:pPr>
              <a:buFont typeface="Arial" charset="0"/>
              <a:buNone/>
            </a:pPr>
            <a:endParaRPr lang="en-CA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altLang="en-US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CA" altLang="en-US" dirty="0">
                <a:latin typeface="Arial" charset="0"/>
                <a:cs typeface="Arial" charset="0"/>
              </a:rPr>
              <a:t>,	685-7548, 685-7549, 685-7550,</a:t>
            </a:r>
          </a:p>
          <a:p>
            <a:pPr>
              <a:buFont typeface="Arial" charset="0"/>
              <a:buNone/>
            </a:pPr>
            <a:r>
              <a:rPr lang="en-CA" altLang="en-US" dirty="0">
                <a:latin typeface="Arial" charset="0"/>
                <a:cs typeface="Arial" charset="0"/>
              </a:rPr>
              <a:t>	685-7553, 685-7555, 685-7558,</a:t>
            </a:r>
          </a:p>
          <a:p>
            <a:pPr>
              <a:buFont typeface="Arial" charset="0"/>
              <a:buNone/>
            </a:pPr>
            <a:r>
              <a:rPr lang="en-CA" altLang="en-US" dirty="0">
                <a:latin typeface="Arial" charset="0"/>
                <a:cs typeface="Arial" charset="0"/>
              </a:rPr>
              <a:t>	685-7561, 685-5762, </a:t>
            </a:r>
            <a:r>
              <a:rPr lang="en-CA" altLang="en-US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6634073"/>
              </p:ext>
            </p:extLst>
          </p:nvPr>
        </p:nvGraphicFramePr>
        <p:xfrm>
          <a:off x="5266135" y="1200150"/>
          <a:ext cx="2630956" cy="3497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6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dirty="0"/>
                        <a:t>⋮ </a:t>
                      </a:r>
                    </a:p>
                  </a:txBody>
                  <a:tcPr marL="68629" marR="68629" marT="34295" marB="34295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⋮ </a:t>
                      </a:r>
                    </a:p>
                  </a:txBody>
                  <a:tcPr marL="68629" marR="68629" marT="34295" marB="342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282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6857548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✔</a:t>
                      </a:r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282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6857549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✔</a:t>
                      </a:r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282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6857550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dirty="0"/>
                        <a:t>✔</a:t>
                      </a:r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282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6857551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dirty="0"/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282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6857552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dirty="0"/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282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6857553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✔</a:t>
                      </a:r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282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6857554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dirty="0"/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282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6857555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✔</a:t>
                      </a:r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282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6857556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dirty="0"/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282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6857557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dirty="0"/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282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6857558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✔</a:t>
                      </a:r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282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6857559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dirty="0"/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282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6857560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900" dirty="0"/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282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6857561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✔</a:t>
                      </a:r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282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6857562</a:t>
                      </a:r>
                    </a:p>
                  </a:txBody>
                  <a:tcPr marL="68629" marR="68629" marT="34295" marB="3429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✔</a:t>
                      </a:r>
                    </a:p>
                  </a:txBody>
                  <a:tcPr marL="68629" marR="68629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8181"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⋮</a:t>
                      </a:r>
                    </a:p>
                  </a:txBody>
                  <a:tcPr marL="68629" marR="68629" marT="34295" marB="34295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900" dirty="0"/>
                        <a:t>⋮</a:t>
                      </a:r>
                    </a:p>
                  </a:txBody>
                  <a:tcPr marL="68629" marR="68629" marT="34295" marB="3429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1321" name="TextBox 6"/>
          <p:cNvSpPr txBox="1">
            <a:spLocks noChangeArrowheads="1"/>
          </p:cNvSpPr>
          <p:nvPr/>
        </p:nvSpPr>
        <p:spPr bwMode="auto">
          <a:xfrm>
            <a:off x="1232550" y="141685"/>
            <a:ext cx="6126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1500"/>
              <a:t>7.7.1</a:t>
            </a:r>
          </a:p>
        </p:txBody>
      </p:sp>
    </p:spTree>
    <p:extLst>
      <p:ext uri="{BB962C8B-B14F-4D97-AF65-F5344CB8AC3E}">
        <p14:creationId xmlns:p14="http://schemas.microsoft.com/office/powerpoint/2010/main" val="3606859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Supporting example</a:t>
            </a:r>
            <a:endParaRPr lang="en-US" altLang="en-US" sz="3000" dirty="0">
              <a:latin typeface="Arial" charset="0"/>
              <a:cs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In this example, the number of phone numbers (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4 000 000</a:t>
            </a:r>
            <a:r>
              <a:rPr lang="en-US" altLang="en-US" dirty="0">
                <a:latin typeface="Arial" charset="0"/>
                <a:cs typeface="Arial" charset="0"/>
              </a:rPr>
              <a:t>) is comparable to the size of the array (</a:t>
            </a:r>
            <a:r>
              <a:rPr lang="en-US" altLang="en-US" dirty="0">
                <a:latin typeface="Symbol" pitchFamily="18" charset="2"/>
                <a:cs typeface="Arial" charset="0"/>
              </a:rPr>
              <a:t>10 000 000</a:t>
            </a:r>
            <a:r>
              <a:rPr lang="en-US" altLang="en-US" dirty="0">
                <a:latin typeface="Arial" charset="0"/>
                <a:cs typeface="Arial" charset="0"/>
              </a:rPr>
              <a:t>)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 run time of such an algorithm is </a:t>
            </a:r>
            <a:r>
              <a:rPr lang="en-US" altLang="en-US" dirty="0">
                <a:latin typeface="Symbol" pitchFamily="18" charset="2"/>
                <a:cs typeface="Arial" charset="0"/>
              </a:rPr>
              <a:t>Q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)</a:t>
            </a:r>
            <a:r>
              <a:rPr lang="en-US" altLang="en-US" dirty="0"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we make one pass through the data,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we make one pass through the array and extract the phone numbers which are true</a:t>
            </a:r>
          </a:p>
        </p:txBody>
      </p:sp>
    </p:spTree>
    <p:extLst>
      <p:ext uri="{BB962C8B-B14F-4D97-AF65-F5344CB8AC3E}">
        <p14:creationId xmlns:p14="http://schemas.microsoft.com/office/powerpoint/2010/main" val="223345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yer Assignment for Timing Closure">
  <a:themeElements>
    <a:clrScheme name="taoluo_techon07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aoluo_techon07_3">
      <a:majorFont>
        <a:latin typeface="Arial Black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taoluo_techon07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BEDC55160503409C50603A19DB53A2" ma:contentTypeVersion="5" ma:contentTypeDescription="Create a new document." ma:contentTypeScope="" ma:versionID="486b336d45ae7b47c94f035b1e26bf2f">
  <xsd:schema xmlns:xsd="http://www.w3.org/2001/XMLSchema" xmlns:xs="http://www.w3.org/2001/XMLSchema" xmlns:p="http://schemas.microsoft.com/office/2006/metadata/properties" xmlns:ns3="4a08b04d-8ebe-4265-937d-4e4b30a5ac14" xmlns:ns4="5437038a-0621-43b5-84c8-213086020dec" targetNamespace="http://schemas.microsoft.com/office/2006/metadata/properties" ma:root="true" ma:fieldsID="b5812251669c3340a299489283790a3a" ns3:_="" ns4:_="">
    <xsd:import namespace="4a08b04d-8ebe-4265-937d-4e4b30a5ac14"/>
    <xsd:import namespace="5437038a-0621-43b5-84c8-213086020de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8b04d-8ebe-4265-937d-4e4b30a5ac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7038a-0621-43b5-84c8-213086020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C44C86-5F96-43D9-ACFF-5531A5E75AF0}">
  <ds:schemaRefs>
    <ds:schemaRef ds:uri="4a08b04d-8ebe-4265-937d-4e4b30a5ac14"/>
    <ds:schemaRef ds:uri="5437038a-0621-43b5-84c8-213086020d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0A26FB8-3C06-48DA-8651-1C0F34E6842C}">
  <ds:schemaRefs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5437038a-0621-43b5-84c8-213086020dec"/>
    <ds:schemaRef ds:uri="4a08b04d-8ebe-4265-937d-4e4b30a5ac1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3A2AD2F-9A6A-4F3D-AF77-E4FC359103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Layer Assignment for Timing Closure.pot</Template>
  <TotalTime>48774</TotalTime>
  <Words>2813</Words>
  <Application>Microsoft Macintosh PowerPoint</Application>
  <PresentationFormat>On-screen Show (16:9)</PresentationFormat>
  <Paragraphs>877</Paragraphs>
  <Slides>53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Arial</vt:lpstr>
      <vt:lpstr>Arial Black</vt:lpstr>
      <vt:lpstr>Consolas</vt:lpstr>
      <vt:lpstr>Courier New</vt:lpstr>
      <vt:lpstr>Helvetica Neue</vt:lpstr>
      <vt:lpstr>Symbol</vt:lpstr>
      <vt:lpstr>Times New Roman</vt:lpstr>
      <vt:lpstr>Wingdings</vt:lpstr>
      <vt:lpstr>Layer Assignment for Timing Closure</vt:lpstr>
      <vt:lpstr>Lecture 13:  Sorting-III</vt:lpstr>
      <vt:lpstr>This lecture covers…</vt:lpstr>
      <vt:lpstr>Supporting example</vt:lpstr>
      <vt:lpstr>Supporting example</vt:lpstr>
      <vt:lpstr>Supporting example</vt:lpstr>
      <vt:lpstr>Supporting example</vt:lpstr>
      <vt:lpstr>Supporting example</vt:lpstr>
      <vt:lpstr>Supporting example</vt:lpstr>
      <vt:lpstr>Supporting example</vt:lpstr>
      <vt:lpstr>Algorithm</vt:lpstr>
      <vt:lpstr>Example</vt:lpstr>
      <vt:lpstr>Example</vt:lpstr>
      <vt:lpstr>Analysis</vt:lpstr>
      <vt:lpstr>Counting sort</vt:lpstr>
      <vt:lpstr>Example</vt:lpstr>
      <vt:lpstr>Example</vt:lpstr>
      <vt:lpstr>Example</vt:lpstr>
      <vt:lpstr>Example</vt:lpstr>
      <vt:lpstr>Run-time summary</vt:lpstr>
      <vt:lpstr>Run-time summary</vt:lpstr>
      <vt:lpstr>Summary</vt:lpstr>
      <vt:lpstr>Outline</vt:lpstr>
      <vt:lpstr>Radix Sort</vt:lpstr>
      <vt:lpstr>Radix Sort</vt:lpstr>
      <vt:lpstr>Radix Sort</vt:lpstr>
      <vt:lpstr>Radix Sort</vt:lpstr>
      <vt:lpstr>Radix Sort</vt:lpstr>
      <vt:lpstr>Example 1</vt:lpstr>
      <vt:lpstr>Example 1</vt:lpstr>
      <vt:lpstr>Example 1</vt:lpstr>
      <vt:lpstr>Example 1</vt:lpstr>
      <vt:lpstr>Example 1</vt:lpstr>
      <vt:lpstr>Example 1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Sorting binary numbers</vt:lpstr>
      <vt:lpstr>Sorting binary numbers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Summary</vt:lpstr>
    </vt:vector>
  </TitlesOfParts>
  <Company>Computer Engineering Research Center at UT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tluo</dc:creator>
  <cp:lastModifiedBy>Zhu, Keren</cp:lastModifiedBy>
  <cp:revision>1211</cp:revision>
  <cp:lastPrinted>2022-09-13T23:51:23Z</cp:lastPrinted>
  <dcterms:created xsi:type="dcterms:W3CDTF">2007-09-23T17:35:11Z</dcterms:created>
  <dcterms:modified xsi:type="dcterms:W3CDTF">2024-03-11T04:29:38Z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0x010100DDBEDC55160503409C50603A19DB53A2</vt:lpwstr>
  </property>
</Properties>
</file>